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1/4/2020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rtl="1">
              <a:buNone/>
            </a:pPr>
            <a:endParaRPr lang="ar-IQ" sz="4000" dirty="0" smtClean="0">
              <a:solidFill>
                <a:schemeClr val="accent2">
                  <a:lumMod val="50000"/>
                </a:schemeClr>
              </a:solidFill>
            </a:endParaRPr>
          </a:p>
          <a:p>
            <a:pPr marL="0" indent="0" algn="ctr" rtl="1">
              <a:buNone/>
            </a:pPr>
            <a:r>
              <a:rPr lang="ar-IQ" sz="4000" dirty="0" smtClean="0">
                <a:solidFill>
                  <a:schemeClr val="accent2">
                    <a:lumMod val="75000"/>
                  </a:schemeClr>
                </a:solidFill>
              </a:rPr>
              <a:t>قوانين الجاذبية</a:t>
            </a:r>
          </a:p>
          <a:p>
            <a:pPr marL="0" indent="0" algn="ctr" rtl="1">
              <a:buNone/>
            </a:pPr>
            <a:r>
              <a:rPr lang="ar-IQ" sz="4000" dirty="0" smtClean="0">
                <a:solidFill>
                  <a:schemeClr val="accent2">
                    <a:lumMod val="75000"/>
                  </a:schemeClr>
                </a:solidFill>
              </a:rPr>
              <a:t> </a:t>
            </a:r>
            <a:r>
              <a:rPr lang="ar-IQ" sz="4000" dirty="0">
                <a:solidFill>
                  <a:schemeClr val="accent2">
                    <a:lumMod val="75000"/>
                  </a:schemeClr>
                </a:solidFill>
              </a:rPr>
              <a:t>( قانون الجاذبية وقانون ريلي )</a:t>
            </a:r>
            <a:endParaRPr lang="en-US" sz="4000" dirty="0">
              <a:solidFill>
                <a:schemeClr val="accent2">
                  <a:lumMod val="75000"/>
                </a:schemeClr>
              </a:solidFill>
            </a:endParaRPr>
          </a:p>
        </p:txBody>
      </p:sp>
    </p:spTree>
    <p:extLst>
      <p:ext uri="{BB962C8B-B14F-4D97-AF65-F5344CB8AC3E}">
        <p14:creationId xmlns:p14="http://schemas.microsoft.com/office/powerpoint/2010/main" val="3500269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just" rtl="1">
              <a:buFont typeface="+mj-lt"/>
              <a:buAutoNum type="arabicPeriod"/>
            </a:pPr>
            <a:r>
              <a:rPr lang="ar-IQ" dirty="0"/>
              <a:t>اثبتت وجود الترتيب الهرمي للاماكن المركزية </a:t>
            </a:r>
            <a:endParaRPr lang="en-US" dirty="0"/>
          </a:p>
          <a:p>
            <a:pPr marL="457200" lvl="0" indent="-457200" algn="just" rtl="1">
              <a:buFont typeface="+mj-lt"/>
              <a:buAutoNum type="arabicPeriod"/>
            </a:pPr>
            <a:r>
              <a:rPr lang="ar-IQ" dirty="0"/>
              <a:t> اتفق اغلب الباحثين على اهمية وجود مكان مركزي لتقديم السلع والبضائع والخدمات </a:t>
            </a:r>
            <a:endParaRPr lang="en-US" dirty="0"/>
          </a:p>
          <a:p>
            <a:pPr marL="457200" lvl="0" indent="-457200" algn="just" rtl="1">
              <a:buFont typeface="+mj-lt"/>
              <a:buAutoNum type="arabicPeriod"/>
            </a:pPr>
            <a:r>
              <a:rPr lang="ar-IQ" dirty="0"/>
              <a:t> فسرت النظرية العلاقة بين شبكة المدن على اسس وظيفية </a:t>
            </a:r>
            <a:endParaRPr lang="en-US" dirty="0"/>
          </a:p>
          <a:p>
            <a:pPr marL="457200" lvl="0" indent="-457200" algn="just" rtl="1">
              <a:buFont typeface="+mj-lt"/>
              <a:buAutoNum type="arabicPeriod"/>
            </a:pPr>
            <a:r>
              <a:rPr lang="ar-IQ" dirty="0"/>
              <a:t> اول نظرية اوجدت نظاما منطقيا على ماكان يبدو من عشوائية وخلط في توزيع المدن</a:t>
            </a:r>
            <a:endParaRPr lang="en-US" dirty="0"/>
          </a:p>
          <a:p>
            <a:pPr marL="457200" lvl="0" indent="-457200" algn="just" rtl="1">
              <a:buFont typeface="+mj-lt"/>
              <a:buAutoNum type="arabicPeriod"/>
            </a:pPr>
            <a:r>
              <a:rPr lang="en-US" dirty="0"/>
              <a:t> </a:t>
            </a:r>
            <a:r>
              <a:rPr lang="ar-IQ" dirty="0"/>
              <a:t>ادخلت الجانب الرياضي في دراسة توزيع المدن</a:t>
            </a:r>
            <a:endParaRPr lang="en-US" dirty="0"/>
          </a:p>
          <a:p>
            <a:pPr marL="457200" lvl="0" indent="-457200" algn="just" rtl="1">
              <a:buFont typeface="+mj-lt"/>
              <a:buAutoNum type="arabicPeriod"/>
            </a:pPr>
            <a:r>
              <a:rPr lang="ar-IQ" dirty="0"/>
              <a:t> اثبتت النظرية فعاليتها واهميتها في التخطيط الاقليمي</a:t>
            </a:r>
            <a:endParaRPr lang="en-US" dirty="0"/>
          </a:p>
          <a:p>
            <a:pPr marL="457200" lvl="0" indent="-457200" algn="just" rtl="1">
              <a:buFont typeface="+mj-lt"/>
              <a:buAutoNum type="arabicPeriod"/>
            </a:pPr>
            <a:r>
              <a:rPr lang="ar-IQ" dirty="0"/>
              <a:t> دخول جغرافية المدن في الميدان التطبيقي</a:t>
            </a:r>
            <a:endParaRPr lang="en-US" dirty="0"/>
          </a:p>
          <a:p>
            <a:pPr marL="457200" indent="-457200" algn="just" rtl="1">
              <a:buFont typeface="+mj-lt"/>
              <a:buAutoNum type="arabicPeriod"/>
            </a:pPr>
            <a:endParaRPr lang="en-US" dirty="0"/>
          </a:p>
        </p:txBody>
      </p:sp>
      <p:sp>
        <p:nvSpPr>
          <p:cNvPr id="3" name="Title 2"/>
          <p:cNvSpPr>
            <a:spLocks noGrp="1"/>
          </p:cNvSpPr>
          <p:nvPr>
            <p:ph type="title"/>
          </p:nvPr>
        </p:nvSpPr>
        <p:spPr/>
        <p:txBody>
          <a:bodyPr/>
          <a:lstStyle/>
          <a:p>
            <a:pPr lvl="0"/>
            <a:r>
              <a:rPr lang="ar-IQ" sz="4800" dirty="0"/>
              <a:t>اهمية النظرية </a:t>
            </a:r>
            <a:endParaRPr lang="en-US" sz="4800" dirty="0"/>
          </a:p>
        </p:txBody>
      </p:sp>
    </p:spTree>
    <p:extLst>
      <p:ext uri="{BB962C8B-B14F-4D97-AF65-F5344CB8AC3E}">
        <p14:creationId xmlns:p14="http://schemas.microsoft.com/office/powerpoint/2010/main" val="2865556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04853"/>
          </a:xfrm>
        </p:spPr>
        <p:txBody>
          <a:bodyPr>
            <a:normAutofit lnSpcReduction="10000"/>
          </a:bodyPr>
          <a:lstStyle/>
          <a:p>
            <a:pPr algn="just" rtl="1"/>
            <a:r>
              <a:rPr lang="ar-IQ" b="1" dirty="0"/>
              <a:t>مفهوم الاقتصاد الاساسي وغير الاساسي</a:t>
            </a:r>
            <a:endParaRPr lang="en-US" b="1" dirty="0"/>
          </a:p>
          <a:p>
            <a:pPr algn="just" rtl="1"/>
            <a:r>
              <a:rPr lang="ar-IQ" dirty="0"/>
              <a:t> من الصعوبة تحديد النشاط الاقتصادي الاساسي وغير الاساسي ولكن بشكل عام يمكن تقديرهما من </a:t>
            </a:r>
            <a:r>
              <a:rPr lang="ar-IQ" dirty="0" smtClean="0"/>
              <a:t>خلال :</a:t>
            </a:r>
            <a:endParaRPr lang="en-US" dirty="0"/>
          </a:p>
          <a:p>
            <a:pPr marL="457200" lvl="0" indent="-457200" algn="just" rtl="1">
              <a:buFont typeface="+mj-lt"/>
              <a:buAutoNum type="arabicPeriod"/>
            </a:pPr>
            <a:r>
              <a:rPr lang="ar-IQ" dirty="0"/>
              <a:t>حجم التشغيل او التوظيف</a:t>
            </a:r>
            <a:endParaRPr lang="en-US" dirty="0"/>
          </a:p>
          <a:p>
            <a:pPr marL="457200" lvl="0" indent="-457200" algn="just" rtl="1">
              <a:buFont typeface="+mj-lt"/>
              <a:buAutoNum type="arabicPeriod"/>
            </a:pPr>
            <a:r>
              <a:rPr lang="ar-IQ" dirty="0"/>
              <a:t> حجم التغير في التشغيل لمدتين زمنيتين وحساب النسبة </a:t>
            </a:r>
            <a:endParaRPr lang="en-US" dirty="0"/>
          </a:p>
          <a:p>
            <a:pPr algn="just" rtl="1"/>
            <a:r>
              <a:rPr lang="ar-IQ" dirty="0"/>
              <a:t>وهذا مرتبط بوجود الانتظام بالعلاقة ، وهو كلما زاد حجم المدن زاد مستوى الاستهلاك للسلع والخدمات ويقل حجم الخدمات والسلع المصدرة وهذا يمثل قلة في عدد العاملين في الاقتصاد الاساسي </a:t>
            </a:r>
            <a:r>
              <a:rPr lang="ar-IQ" dirty="0" smtClean="0"/>
              <a:t>.</a:t>
            </a:r>
            <a:endParaRPr lang="en-US" dirty="0"/>
          </a:p>
          <a:p>
            <a:pPr algn="just" rtl="1"/>
            <a:r>
              <a:rPr lang="ar-IQ" dirty="0"/>
              <a:t>ويعني الاقتصاد الاساسي هو كل ما ينتج في المدينة اوالاقليم ويصدر الى خارجهما فهو بتعبير ادق يضيف مدخولات الى اقتصاد المدينة ، اما الغير اساسي فهي السلع والخدمات التي تنتج وتستهلك داخل المدينة في ذات الوقت </a:t>
            </a:r>
            <a:endParaRPr lang="en-US" dirty="0"/>
          </a:p>
          <a:p>
            <a:pPr algn="just" rtl="1"/>
            <a:endParaRPr lang="en-US" dirty="0"/>
          </a:p>
        </p:txBody>
      </p:sp>
      <p:sp>
        <p:nvSpPr>
          <p:cNvPr id="3" name="Title 2"/>
          <p:cNvSpPr>
            <a:spLocks noGrp="1"/>
          </p:cNvSpPr>
          <p:nvPr>
            <p:ph type="title"/>
          </p:nvPr>
        </p:nvSpPr>
        <p:spPr/>
        <p:txBody>
          <a:bodyPr/>
          <a:lstStyle/>
          <a:p>
            <a:r>
              <a:rPr lang="ar-IQ" sz="4000" dirty="0"/>
              <a:t>الاساس الاقتصادي للمدن والنظريات المتعلقة به</a:t>
            </a:r>
            <a:endParaRPr lang="en-US" sz="4000" dirty="0"/>
          </a:p>
        </p:txBody>
      </p:sp>
    </p:spTree>
    <p:extLst>
      <p:ext uri="{BB962C8B-B14F-4D97-AF65-F5344CB8AC3E}">
        <p14:creationId xmlns:p14="http://schemas.microsoft.com/office/powerpoint/2010/main" val="3769939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r" rtl="1"/>
            <a:r>
              <a:rPr lang="ar-IQ" b="1" dirty="0"/>
              <a:t>اهمية الاقتصاد </a:t>
            </a:r>
            <a:r>
              <a:rPr lang="ar-IQ" b="1" dirty="0" smtClean="0"/>
              <a:t>الاساس غير الاساس</a:t>
            </a:r>
          </a:p>
          <a:p>
            <a:pPr marL="0" lvl="0" indent="0" algn="r" rtl="1">
              <a:buNone/>
            </a:pPr>
            <a:endParaRPr lang="en-US" dirty="0"/>
          </a:p>
          <a:p>
            <a:pPr marL="457200" lvl="0" indent="-457200" algn="r" rtl="1">
              <a:buFont typeface="+mj-lt"/>
              <a:buAutoNum type="arabicPeriod"/>
            </a:pPr>
            <a:r>
              <a:rPr lang="ar-IQ" dirty="0"/>
              <a:t> يؤكد مفهوم العلاقة والروابط الاقتصادية بين المدن والاقليم</a:t>
            </a:r>
            <a:endParaRPr lang="en-US" dirty="0"/>
          </a:p>
          <a:p>
            <a:pPr marL="457200" lvl="0" indent="-457200" algn="r" rtl="1">
              <a:buFont typeface="+mj-lt"/>
              <a:buAutoNum type="arabicPeriod"/>
            </a:pPr>
            <a:r>
              <a:rPr lang="ar-IQ" dirty="0"/>
              <a:t> يساهم في تصنيف المدن تصنيفا مرضيا ومقبولا من الناحية الاقتصادية </a:t>
            </a:r>
            <a:endParaRPr lang="en-US" dirty="0"/>
          </a:p>
          <a:p>
            <a:pPr marL="457200" lvl="0" indent="-457200" algn="r" rtl="1">
              <a:buFont typeface="+mj-lt"/>
              <a:buAutoNum type="arabicPeriod"/>
            </a:pPr>
            <a:r>
              <a:rPr lang="ar-IQ" dirty="0"/>
              <a:t> يساهم في تصنيف المؤسسات الفردية</a:t>
            </a:r>
            <a:endParaRPr lang="en-US" dirty="0"/>
          </a:p>
          <a:p>
            <a:pPr marL="457200" indent="-457200" algn="r" rtl="1">
              <a:buFont typeface="+mj-lt"/>
              <a:buAutoNum type="arabicPeriod"/>
            </a:pPr>
            <a:endParaRPr lang="en-US" dirty="0"/>
          </a:p>
        </p:txBody>
      </p:sp>
    </p:spTree>
    <p:extLst>
      <p:ext uri="{BB962C8B-B14F-4D97-AF65-F5344CB8AC3E}">
        <p14:creationId xmlns:p14="http://schemas.microsoft.com/office/powerpoint/2010/main" val="1567075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rtl="1"/>
            <a:r>
              <a:rPr lang="ar-IQ" b="1" dirty="0"/>
              <a:t>تقدير الاقتصاد الاساس وغير </a:t>
            </a:r>
            <a:r>
              <a:rPr lang="ar-IQ" b="1" dirty="0" smtClean="0"/>
              <a:t>الاساس</a:t>
            </a:r>
          </a:p>
          <a:p>
            <a:pPr algn="just" rtl="1"/>
            <a:r>
              <a:rPr lang="ar-IQ" dirty="0"/>
              <a:t>احتساب الدخل امر صعب في عملية التحديد بين الاساسي وغير الاساسي ولكن يمكن ان نعتمد على حجم التشغيل او التوظيف من خلال </a:t>
            </a:r>
            <a:endParaRPr lang="en-US" dirty="0"/>
          </a:p>
          <a:p>
            <a:pPr algn="just" rtl="1"/>
            <a:r>
              <a:rPr lang="ar-IQ" dirty="0"/>
              <a:t>حجم التشغيل الكلي = حجم التشغيل في الاساسي + حجم التشغيل في الغير اساسي ومن خلال هذه المعادلة يمكن ايجاد حجم التشغيل في القطاعين كما يمكن حساب حجم التغير في التشغيل لمدتين زمنيتين ثم حساب نسبة حجم التشغيل في الاساسي الى غير الاساسي </a:t>
            </a:r>
            <a:endParaRPr lang="en-US" dirty="0"/>
          </a:p>
          <a:p>
            <a:pPr algn="just" rtl="1"/>
            <a:endParaRPr lang="en-US" b="1" dirty="0"/>
          </a:p>
          <a:p>
            <a:pPr algn="just" rtl="1"/>
            <a:endParaRPr lang="en-US" dirty="0"/>
          </a:p>
        </p:txBody>
      </p:sp>
    </p:spTree>
    <p:extLst>
      <p:ext uri="{BB962C8B-B14F-4D97-AF65-F5344CB8AC3E}">
        <p14:creationId xmlns:p14="http://schemas.microsoft.com/office/powerpoint/2010/main" val="4018197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lvl="0" indent="-457200" algn="r" rtl="1">
              <a:buFont typeface="+mj-lt"/>
              <a:buAutoNum type="arabicPeriod"/>
            </a:pPr>
            <a:r>
              <a:rPr lang="ar-IQ" dirty="0"/>
              <a:t>صعوبة تحديد وحدة القياس </a:t>
            </a:r>
            <a:endParaRPr lang="en-US" dirty="0"/>
          </a:p>
          <a:p>
            <a:pPr marL="457200" lvl="0" indent="-457200" algn="r" rtl="1">
              <a:buFont typeface="+mj-lt"/>
              <a:buAutoNum type="arabicPeriod"/>
            </a:pPr>
            <a:r>
              <a:rPr lang="ar-IQ" dirty="0"/>
              <a:t> حصول المدينة على مدخولات غير الفعاليات الاقتصادية</a:t>
            </a:r>
            <a:endParaRPr lang="en-US" dirty="0"/>
          </a:p>
          <a:p>
            <a:pPr marL="457200" lvl="0" indent="-457200" algn="r" rtl="1">
              <a:buFont typeface="+mj-lt"/>
              <a:buAutoNum type="arabicPeriod"/>
            </a:pPr>
            <a:r>
              <a:rPr lang="ar-IQ" dirty="0"/>
              <a:t> صعوبة تحديد المكونات الاساسية وغير الاساسية </a:t>
            </a:r>
            <a:endParaRPr lang="en-US" dirty="0"/>
          </a:p>
          <a:p>
            <a:pPr marL="457200" lvl="0" indent="-457200" algn="r" rtl="1">
              <a:buFont typeface="+mj-lt"/>
              <a:buAutoNum type="arabicPeriod"/>
            </a:pPr>
            <a:r>
              <a:rPr lang="ar-IQ" dirty="0"/>
              <a:t> التكامل الصناعي بين الصناعات الاساسية وغير الاساسية</a:t>
            </a:r>
            <a:endParaRPr lang="en-US" dirty="0"/>
          </a:p>
          <a:p>
            <a:pPr marL="457200" lvl="0" indent="-457200" algn="r" rtl="1">
              <a:buFont typeface="+mj-lt"/>
              <a:buAutoNum type="arabicPeriod"/>
            </a:pPr>
            <a:r>
              <a:rPr lang="ar-IQ" dirty="0"/>
              <a:t> طريقة تحديد المدينة </a:t>
            </a:r>
            <a:endParaRPr lang="en-US" dirty="0"/>
          </a:p>
          <a:p>
            <a:pPr marL="457200" lvl="0" indent="-457200" algn="r" rtl="1">
              <a:buFont typeface="+mj-lt"/>
              <a:buAutoNum type="arabicPeriod"/>
            </a:pPr>
            <a:r>
              <a:rPr lang="ar-IQ" dirty="0"/>
              <a:t> قصورفي المفهوم النظري والعملي </a:t>
            </a: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p:txBody>
          <a:bodyPr/>
          <a:lstStyle/>
          <a:p>
            <a:pPr lvl="0"/>
            <a:r>
              <a:rPr lang="ar-IQ" sz="4800" dirty="0"/>
              <a:t>نقاط ضعف المفهوم </a:t>
            </a:r>
            <a:endParaRPr lang="en-US" sz="4800" dirty="0"/>
          </a:p>
        </p:txBody>
      </p:sp>
    </p:spTree>
    <p:extLst>
      <p:ext uri="{BB962C8B-B14F-4D97-AF65-F5344CB8AC3E}">
        <p14:creationId xmlns:p14="http://schemas.microsoft.com/office/powerpoint/2010/main" val="2731595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514600"/>
            <a:ext cx="7745505" cy="3649215"/>
          </a:xfrm>
        </p:spPr>
        <p:txBody>
          <a:bodyPr/>
          <a:lstStyle/>
          <a:p>
            <a:pPr algn="just" rtl="1"/>
            <a:r>
              <a:rPr lang="ar-IQ" dirty="0"/>
              <a:t>وهي تدفقات وحركة الاموال داخل المدينة وتكون نتيجة لتصدير السلع والخدمات منها الى مناطق اخرى ولايشمل تدفق الاموال نتيجة الاستثمار الحكومي</a:t>
            </a:r>
            <a:endParaRPr lang="en-US" dirty="0"/>
          </a:p>
          <a:p>
            <a:pPr lvl="0" algn="just" rtl="1"/>
            <a:r>
              <a:rPr lang="ar-IQ" dirty="0"/>
              <a:t>اذا حدث لدينا توازن بين ما يدخل على المدينة وما يخرج منها فهنا يتوقف الاثر المضاعف </a:t>
            </a:r>
            <a:endParaRPr lang="en-US" dirty="0"/>
          </a:p>
          <a:p>
            <a:pPr algn="just" rtl="1"/>
            <a:endParaRPr lang="en-US" dirty="0"/>
          </a:p>
        </p:txBody>
      </p:sp>
      <p:sp>
        <p:nvSpPr>
          <p:cNvPr id="3" name="Title 2"/>
          <p:cNvSpPr>
            <a:spLocks noGrp="1"/>
          </p:cNvSpPr>
          <p:nvPr>
            <p:ph type="title"/>
          </p:nvPr>
        </p:nvSpPr>
        <p:spPr/>
        <p:txBody>
          <a:bodyPr/>
          <a:lstStyle/>
          <a:p>
            <a:pPr lvl="0"/>
            <a:r>
              <a:rPr lang="ar-IQ" sz="4800" dirty="0"/>
              <a:t>مفهوم الاثر </a:t>
            </a:r>
            <a:r>
              <a:rPr lang="ar-IQ" sz="4800" dirty="0" smtClean="0"/>
              <a:t>المضاعف</a:t>
            </a:r>
            <a:endParaRPr lang="en-US" sz="4800" dirty="0"/>
          </a:p>
        </p:txBody>
      </p:sp>
    </p:spTree>
    <p:extLst>
      <p:ext uri="{BB962C8B-B14F-4D97-AF65-F5344CB8AC3E}">
        <p14:creationId xmlns:p14="http://schemas.microsoft.com/office/powerpoint/2010/main" val="3239187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dirty="0"/>
              <a:t>تستند هذه النظرية على الحقائق التالية :-</a:t>
            </a:r>
            <a:endParaRPr lang="en-US" dirty="0"/>
          </a:p>
          <a:p>
            <a:pPr marL="457200" lvl="0" indent="-457200" algn="just" rtl="1">
              <a:buFont typeface="+mj-lt"/>
              <a:buAutoNum type="arabicPeriod"/>
            </a:pPr>
            <a:r>
              <a:rPr lang="ar-IQ" dirty="0"/>
              <a:t> التشغيل في الصناعة ينمو بشكل سريع في مناطق ذات اجور منخفضة </a:t>
            </a:r>
            <a:endParaRPr lang="en-US" dirty="0"/>
          </a:p>
          <a:p>
            <a:pPr marL="457200" lvl="0" indent="-457200" algn="just" rtl="1">
              <a:buFont typeface="+mj-lt"/>
              <a:buAutoNum type="arabicPeriod"/>
            </a:pPr>
            <a:r>
              <a:rPr lang="ar-IQ" dirty="0"/>
              <a:t> يرغب المستثمرون في تلك المناطق للحصول على ارباح عالية </a:t>
            </a:r>
            <a:endParaRPr lang="en-US" dirty="0"/>
          </a:p>
          <a:p>
            <a:pPr marL="457200" lvl="0" indent="-457200" algn="just" rtl="1">
              <a:buFont typeface="+mj-lt"/>
              <a:buAutoNum type="arabicPeriod"/>
            </a:pPr>
            <a:r>
              <a:rPr lang="ar-IQ" dirty="0"/>
              <a:t> حاجة بعض الصناعات الى ايدي غير ماهرة وهذه تتواجد في المناطق الريفية </a:t>
            </a:r>
            <a:endParaRPr lang="en-US" dirty="0"/>
          </a:p>
          <a:p>
            <a:pPr marL="457200" lvl="0" indent="-457200" algn="just" rtl="1">
              <a:buFont typeface="+mj-lt"/>
              <a:buAutoNum type="arabicPeriod"/>
            </a:pPr>
            <a:r>
              <a:rPr lang="ar-IQ" dirty="0"/>
              <a:t> رغم ذلك فان هذه الصناعات لاتتطور مع الزمن وتعمل على خنق الصناعة في مجالات ضيقة</a:t>
            </a:r>
            <a:endParaRPr lang="en-US" dirty="0"/>
          </a:p>
          <a:p>
            <a:pPr algn="r" rtl="1"/>
            <a:endParaRPr lang="en-US" dirty="0"/>
          </a:p>
        </p:txBody>
      </p:sp>
      <p:sp>
        <p:nvSpPr>
          <p:cNvPr id="3" name="Title 2"/>
          <p:cNvSpPr>
            <a:spLocks noGrp="1"/>
          </p:cNvSpPr>
          <p:nvPr>
            <p:ph type="title"/>
          </p:nvPr>
        </p:nvSpPr>
        <p:spPr/>
        <p:txBody>
          <a:bodyPr/>
          <a:lstStyle/>
          <a:p>
            <a:pPr lvl="0"/>
            <a:r>
              <a:rPr lang="ar-IQ" sz="4800" dirty="0" smtClean="0"/>
              <a:t>نظرية توافر الايدي العاملة</a:t>
            </a:r>
            <a:endParaRPr lang="en-US" sz="4800" dirty="0"/>
          </a:p>
        </p:txBody>
      </p:sp>
    </p:spTree>
    <p:extLst>
      <p:ext uri="{BB962C8B-B14F-4D97-AF65-F5344CB8AC3E}">
        <p14:creationId xmlns:p14="http://schemas.microsoft.com/office/powerpoint/2010/main" val="28226186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743200"/>
            <a:ext cx="7745505" cy="3382962"/>
          </a:xfrm>
        </p:spPr>
        <p:txBody>
          <a:bodyPr/>
          <a:lstStyle/>
          <a:p>
            <a:pPr algn="just" rtl="1"/>
            <a:r>
              <a:rPr lang="ar-IQ" dirty="0"/>
              <a:t>وهي باختصار ذات جوانب تطبيقية تحدد بعض التطبيقات السلوكية من خلال الاولوية لتحديد الموقع والنمو فيها يتركز في مواقع غير متوازنة </a:t>
            </a:r>
            <a:r>
              <a:rPr lang="ar-IQ" dirty="0" smtClean="0"/>
              <a:t>       ( </a:t>
            </a:r>
            <a:r>
              <a:rPr lang="ar-IQ" dirty="0"/>
              <a:t>الحديث عن محافظة البصرة كقطب نمو صناعي )</a:t>
            </a:r>
            <a:endParaRPr lang="en-US" dirty="0"/>
          </a:p>
          <a:p>
            <a:pPr algn="just" rtl="1"/>
            <a:endParaRPr lang="en-US" dirty="0"/>
          </a:p>
        </p:txBody>
      </p:sp>
      <p:sp>
        <p:nvSpPr>
          <p:cNvPr id="3" name="Title 2"/>
          <p:cNvSpPr>
            <a:spLocks noGrp="1"/>
          </p:cNvSpPr>
          <p:nvPr>
            <p:ph type="title"/>
          </p:nvPr>
        </p:nvSpPr>
        <p:spPr/>
        <p:txBody>
          <a:bodyPr/>
          <a:lstStyle/>
          <a:p>
            <a:r>
              <a:rPr lang="ar-IQ" sz="4800" dirty="0"/>
              <a:t>نظرية قطب النمو او المركز </a:t>
            </a:r>
            <a:endParaRPr lang="en-US" sz="4800" dirty="0"/>
          </a:p>
        </p:txBody>
      </p:sp>
    </p:spTree>
    <p:extLst>
      <p:ext uri="{BB962C8B-B14F-4D97-AF65-F5344CB8AC3E}">
        <p14:creationId xmlns:p14="http://schemas.microsoft.com/office/powerpoint/2010/main" val="2158550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381053"/>
          </a:xfrm>
        </p:spPr>
        <p:txBody>
          <a:bodyPr>
            <a:normAutofit/>
          </a:bodyPr>
          <a:lstStyle/>
          <a:p>
            <a:pPr algn="just" rtl="1"/>
            <a:r>
              <a:rPr lang="ar-IQ" dirty="0"/>
              <a:t>هنا يفترض ان نشير الى عملية نمو المدينة تراكميا مع دراسة التركيب الداخلي لها ، اما فيما يخص حجم ( راتشت ) للمدن فان حجوم المدن يلعب دور في نمو المدينة وتركيبها الداخلي وذلك للاسباب التالية :-</a:t>
            </a:r>
            <a:endParaRPr lang="en-US" dirty="0"/>
          </a:p>
          <a:p>
            <a:pPr marL="457200" lvl="0" indent="-457200" algn="just" rtl="1">
              <a:buFont typeface="+mj-lt"/>
              <a:buAutoNum type="arabicPeriod"/>
            </a:pPr>
            <a:r>
              <a:rPr lang="ar-IQ" dirty="0"/>
              <a:t> ارتبط حجم المدينة في تنوع التركيب الاقتصادي </a:t>
            </a:r>
            <a:endParaRPr lang="en-US" dirty="0"/>
          </a:p>
          <a:p>
            <a:pPr marL="457200" lvl="0" indent="-457200" algn="just" rtl="1">
              <a:buFont typeface="+mj-lt"/>
              <a:buAutoNum type="arabicPeriod"/>
            </a:pPr>
            <a:r>
              <a:rPr lang="ar-IQ" dirty="0"/>
              <a:t> زيادة القوة السياسية للدولة </a:t>
            </a:r>
            <a:endParaRPr lang="en-US" dirty="0"/>
          </a:p>
          <a:p>
            <a:pPr marL="457200" lvl="0" indent="-457200" algn="just" rtl="1">
              <a:buFont typeface="+mj-lt"/>
              <a:buAutoNum type="arabicPeriod"/>
            </a:pPr>
            <a:r>
              <a:rPr lang="ar-IQ" dirty="0"/>
              <a:t> استثمار مبالغ كبيرة لتوفير البنى التحتية </a:t>
            </a:r>
            <a:endParaRPr lang="en-US" dirty="0"/>
          </a:p>
          <a:p>
            <a:pPr marL="457200" lvl="0" indent="-457200" algn="just" rtl="1">
              <a:buFont typeface="+mj-lt"/>
              <a:buAutoNum type="arabicPeriod"/>
            </a:pPr>
            <a:r>
              <a:rPr lang="ar-IQ" dirty="0"/>
              <a:t> الصناعة تجذب انشطة جديدة </a:t>
            </a:r>
            <a:endParaRPr lang="en-US" dirty="0"/>
          </a:p>
          <a:p>
            <a:pPr marL="457200" lvl="0" indent="-457200" algn="just" rtl="1">
              <a:buFont typeface="+mj-lt"/>
              <a:buAutoNum type="arabicPeriod"/>
            </a:pPr>
            <a:r>
              <a:rPr lang="ar-IQ" dirty="0"/>
              <a:t> معدلات النمو في المدن الكبيرة اقل منها في المدن الصغيرة </a:t>
            </a:r>
            <a:endParaRPr lang="en-US" dirty="0"/>
          </a:p>
          <a:p>
            <a:pPr marL="457200" lvl="0" indent="-457200" algn="just" rtl="1">
              <a:buFont typeface="+mj-lt"/>
              <a:buAutoNum type="arabicPeriod"/>
            </a:pPr>
            <a:r>
              <a:rPr lang="ar-IQ" dirty="0"/>
              <a:t> فائدة الموقع </a:t>
            </a:r>
            <a:endParaRPr lang="en-US" dirty="0"/>
          </a:p>
          <a:p>
            <a:pPr marL="457200" indent="-457200" algn="just" rtl="1">
              <a:buFont typeface="+mj-lt"/>
              <a:buAutoNum type="arabicPeriod"/>
            </a:pPr>
            <a:r>
              <a:rPr lang="ar-IQ" dirty="0"/>
              <a:t> طرق ووسائل النقل والمواصلات </a:t>
            </a:r>
            <a:endParaRPr lang="en-US" dirty="0"/>
          </a:p>
        </p:txBody>
      </p:sp>
      <p:sp>
        <p:nvSpPr>
          <p:cNvPr id="3" name="Title 2"/>
          <p:cNvSpPr>
            <a:spLocks noGrp="1"/>
          </p:cNvSpPr>
          <p:nvPr>
            <p:ph type="title"/>
          </p:nvPr>
        </p:nvSpPr>
        <p:spPr/>
        <p:txBody>
          <a:bodyPr/>
          <a:lstStyle/>
          <a:p>
            <a:pPr lvl="0"/>
            <a:r>
              <a:rPr lang="ar-IQ" sz="4800" dirty="0"/>
              <a:t>نموذج نمو </a:t>
            </a:r>
            <a:r>
              <a:rPr lang="ar-IQ" sz="4800" dirty="0" smtClean="0"/>
              <a:t>المدن</a:t>
            </a:r>
            <a:endParaRPr lang="en-US" sz="4800" dirty="0"/>
          </a:p>
        </p:txBody>
      </p:sp>
    </p:spTree>
    <p:extLst>
      <p:ext uri="{BB962C8B-B14F-4D97-AF65-F5344CB8AC3E}">
        <p14:creationId xmlns:p14="http://schemas.microsoft.com/office/powerpoint/2010/main" val="4112463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lgn="r" rtl="1">
              <a:buNone/>
            </a:pPr>
            <a:r>
              <a:rPr lang="ar-IQ" sz="4800" dirty="0" smtClean="0">
                <a:solidFill>
                  <a:schemeClr val="accent2">
                    <a:lumMod val="75000"/>
                  </a:schemeClr>
                </a:solidFill>
              </a:rPr>
              <a:t>     </a:t>
            </a:r>
          </a:p>
          <a:p>
            <a:pPr marL="0" lvl="0" indent="0" algn="ctr" rtl="1">
              <a:buNone/>
            </a:pPr>
            <a:r>
              <a:rPr lang="ar-IQ" sz="4800" dirty="0" smtClean="0">
                <a:solidFill>
                  <a:schemeClr val="accent2">
                    <a:lumMod val="75000"/>
                  </a:schemeClr>
                </a:solidFill>
              </a:rPr>
              <a:t>قيم </a:t>
            </a:r>
            <a:r>
              <a:rPr lang="ar-IQ" sz="4800" dirty="0">
                <a:solidFill>
                  <a:schemeClr val="accent2">
                    <a:lumMod val="75000"/>
                  </a:schemeClr>
                </a:solidFill>
              </a:rPr>
              <a:t>الاراضي داخل المدن </a:t>
            </a:r>
            <a:endParaRPr lang="en-US" sz="4800" dirty="0">
              <a:solidFill>
                <a:schemeClr val="accent2">
                  <a:lumMod val="75000"/>
                </a:schemeClr>
              </a:solidFill>
            </a:endParaRPr>
          </a:p>
          <a:p>
            <a:pPr marL="0" indent="0" algn="r" rtl="1">
              <a:buNone/>
            </a:pPr>
            <a:endParaRPr lang="en-US" sz="4800" dirty="0">
              <a:solidFill>
                <a:schemeClr val="accent2">
                  <a:lumMod val="75000"/>
                </a:schemeClr>
              </a:solidFill>
            </a:endParaRPr>
          </a:p>
        </p:txBody>
      </p:sp>
    </p:spTree>
    <p:extLst>
      <p:ext uri="{BB962C8B-B14F-4D97-AF65-F5344CB8AC3E}">
        <p14:creationId xmlns:p14="http://schemas.microsoft.com/office/powerpoint/2010/main" val="308455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248347"/>
            <a:ext cx="7987552" cy="3877815"/>
          </a:xfrm>
        </p:spPr>
        <p:txBody>
          <a:bodyPr/>
          <a:lstStyle/>
          <a:p>
            <a:pPr algn="just" rtl="1"/>
            <a:r>
              <a:rPr lang="ar-IQ" b="1" dirty="0"/>
              <a:t>حجم التفاعل بين مدينتي </a:t>
            </a:r>
            <a:r>
              <a:rPr lang="ar-IQ" b="1" dirty="0" smtClean="0"/>
              <a:t>( أ ،ب)  </a:t>
            </a:r>
            <a:r>
              <a:rPr lang="ar-IQ" b="1" dirty="0"/>
              <a:t>= </a:t>
            </a:r>
            <a:r>
              <a:rPr lang="ar-IQ" b="1" dirty="0" smtClean="0"/>
              <a:t>حجم المدينة( أ )× </a:t>
            </a:r>
            <a:r>
              <a:rPr lang="ar-IQ" b="1" dirty="0"/>
              <a:t>حجم المدينة </a:t>
            </a:r>
            <a:r>
              <a:rPr lang="ar-IQ" b="1" dirty="0" smtClean="0"/>
              <a:t>(ب) </a:t>
            </a:r>
            <a:r>
              <a:rPr lang="ar-IQ" b="1" dirty="0"/>
              <a:t>/ مربع المسافة بينهم </a:t>
            </a:r>
            <a:endParaRPr lang="en-US" b="1" dirty="0"/>
          </a:p>
          <a:p>
            <a:pPr algn="just" rtl="1"/>
            <a:r>
              <a:rPr lang="ar-IQ" dirty="0"/>
              <a:t>بالاضافة الى ذلك هناك القرب النسبي للسكان ( السكان الكامن </a:t>
            </a:r>
            <a:r>
              <a:rPr lang="ar-IQ" dirty="0" smtClean="0"/>
              <a:t>)</a:t>
            </a:r>
            <a:r>
              <a:rPr lang="ar-IQ" dirty="0"/>
              <a:t> </a:t>
            </a:r>
            <a:r>
              <a:rPr lang="ar-IQ" dirty="0" smtClean="0"/>
              <a:t>هو </a:t>
            </a:r>
            <a:r>
              <a:rPr lang="ar-IQ" dirty="0"/>
              <a:t>حساب قوة الجذب بين مجموعة من المدن .</a:t>
            </a:r>
            <a:endParaRPr lang="en-US" dirty="0"/>
          </a:p>
          <a:p>
            <a:pPr algn="just" rtl="1"/>
            <a:r>
              <a:rPr lang="ar-IQ" b="1" dirty="0"/>
              <a:t>الحجم الكامن للسكان في </a:t>
            </a:r>
            <a:r>
              <a:rPr lang="ar-IQ" b="1" dirty="0" smtClean="0"/>
              <a:t>مدينة( أ ) </a:t>
            </a:r>
            <a:r>
              <a:rPr lang="ar-IQ" b="1" dirty="0"/>
              <a:t>= حجم المدينة </a:t>
            </a:r>
            <a:r>
              <a:rPr lang="ar-IQ" b="1" dirty="0" smtClean="0"/>
              <a:t>( أ )× </a:t>
            </a:r>
            <a:r>
              <a:rPr lang="ar-IQ" b="1" dirty="0"/>
              <a:t>حجم </a:t>
            </a:r>
            <a:r>
              <a:rPr lang="ar-IQ" b="1" dirty="0" smtClean="0"/>
              <a:t>المدينة ( ب )      / </a:t>
            </a:r>
            <a:r>
              <a:rPr lang="ar-IQ" b="1" dirty="0"/>
              <a:t>مربع المسفة بين المدينتين + حجم المدينة (</a:t>
            </a:r>
            <a:r>
              <a:rPr lang="ar-IQ" b="1" dirty="0" smtClean="0"/>
              <a:t>أ) </a:t>
            </a:r>
            <a:r>
              <a:rPr lang="ar-IQ" b="1" dirty="0"/>
              <a:t>× حجم المدينة </a:t>
            </a:r>
            <a:r>
              <a:rPr lang="ar-IQ" b="1" dirty="0" smtClean="0"/>
              <a:t> ( ب ) </a:t>
            </a:r>
            <a:r>
              <a:rPr lang="ar-IQ" b="1" dirty="0"/>
              <a:t>/ مربع المسافة بين المدينتين + حجم </a:t>
            </a:r>
            <a:r>
              <a:rPr lang="ar-IQ" b="1" dirty="0" smtClean="0"/>
              <a:t>المدينة ( أ ) × </a:t>
            </a:r>
            <a:r>
              <a:rPr lang="ar-IQ" b="1" dirty="0"/>
              <a:t>حجم </a:t>
            </a:r>
            <a:r>
              <a:rPr lang="ar-IQ" b="1" dirty="0" smtClean="0"/>
              <a:t>المدينة ( </a:t>
            </a:r>
            <a:r>
              <a:rPr lang="ar-IQ" b="1" dirty="0"/>
              <a:t>أ </a:t>
            </a:r>
            <a:r>
              <a:rPr lang="ar-IQ" b="1" dirty="0" smtClean="0"/>
              <a:t>) / </a:t>
            </a:r>
            <a:r>
              <a:rPr lang="ar-IQ" b="1" dirty="0"/>
              <a:t>مربع المسافة للمدينة </a:t>
            </a:r>
            <a:r>
              <a:rPr lang="ar-IQ" b="1" dirty="0" smtClean="0"/>
              <a:t> ( أ ) .</a:t>
            </a:r>
            <a:endParaRPr lang="en-US" b="1" dirty="0"/>
          </a:p>
          <a:p>
            <a:pPr algn="just" rtl="1"/>
            <a:endParaRPr lang="en-US" dirty="0"/>
          </a:p>
        </p:txBody>
      </p:sp>
      <p:sp>
        <p:nvSpPr>
          <p:cNvPr id="3" name="Title 2"/>
          <p:cNvSpPr>
            <a:spLocks noGrp="1"/>
          </p:cNvSpPr>
          <p:nvPr>
            <p:ph type="title"/>
          </p:nvPr>
        </p:nvSpPr>
        <p:spPr/>
        <p:txBody>
          <a:bodyPr/>
          <a:lstStyle/>
          <a:p>
            <a:pPr lvl="0"/>
            <a:r>
              <a:rPr lang="ar-IQ" sz="4800" dirty="0"/>
              <a:t>قانون الجاذبية </a:t>
            </a:r>
            <a:endParaRPr lang="en-US" sz="4800" dirty="0"/>
          </a:p>
        </p:txBody>
      </p:sp>
    </p:spTree>
    <p:extLst>
      <p:ext uri="{BB962C8B-B14F-4D97-AF65-F5344CB8AC3E}">
        <p14:creationId xmlns:p14="http://schemas.microsoft.com/office/powerpoint/2010/main" val="3341764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4495800"/>
          </a:xfrm>
        </p:spPr>
        <p:txBody>
          <a:bodyPr>
            <a:normAutofit/>
          </a:bodyPr>
          <a:lstStyle/>
          <a:p>
            <a:pPr algn="just" rtl="1"/>
            <a:r>
              <a:rPr lang="ar-IQ" b="1" dirty="0"/>
              <a:t> ترتبط قيمة الارض في المدن بنوع وكثافة الاستعمال </a:t>
            </a:r>
            <a:endParaRPr lang="ar-IQ" b="1" dirty="0" smtClean="0"/>
          </a:p>
          <a:p>
            <a:pPr marL="0" indent="0" algn="just" rtl="1">
              <a:buNone/>
            </a:pPr>
            <a:endParaRPr lang="en-US" b="1" dirty="0"/>
          </a:p>
          <a:p>
            <a:pPr marL="0" indent="0" algn="just" rtl="1">
              <a:buNone/>
            </a:pPr>
            <a:r>
              <a:rPr lang="ar-IQ" b="1" dirty="0"/>
              <a:t> </a:t>
            </a:r>
            <a:r>
              <a:rPr lang="ar-IQ" b="1" dirty="0" smtClean="0"/>
              <a:t>                                       </a:t>
            </a:r>
            <a:r>
              <a:rPr lang="ar-IQ" b="1" dirty="0"/>
              <a:t>حجم العائد المتوقع – التكلفة المتوقعة </a:t>
            </a:r>
            <a:endParaRPr lang="en-US" b="1" dirty="0"/>
          </a:p>
          <a:p>
            <a:pPr algn="just" rtl="1"/>
            <a:r>
              <a:rPr lang="ar-IQ" b="1" dirty="0"/>
              <a:t>        ثمن قيمة الارض = ------------------------------------------ </a:t>
            </a:r>
            <a:endParaRPr lang="en-US" b="1" dirty="0"/>
          </a:p>
          <a:p>
            <a:pPr marL="0" indent="0" algn="just" rtl="1">
              <a:buNone/>
            </a:pPr>
            <a:r>
              <a:rPr lang="ar-IQ" b="1" dirty="0"/>
              <a:t> </a:t>
            </a:r>
            <a:r>
              <a:rPr lang="ar-IQ" b="1" dirty="0" smtClean="0"/>
              <a:t>                                            </a:t>
            </a:r>
            <a:r>
              <a:rPr lang="ar-IQ" b="1" dirty="0"/>
              <a:t>معدل فائدة جميع </a:t>
            </a:r>
            <a:r>
              <a:rPr lang="ar-IQ" b="1" dirty="0" smtClean="0"/>
              <a:t>الاستثمارات</a:t>
            </a:r>
          </a:p>
          <a:p>
            <a:pPr marL="0" indent="0" algn="just" rtl="1">
              <a:buNone/>
            </a:pPr>
            <a:endParaRPr lang="ar-IQ" b="1" dirty="0"/>
          </a:p>
          <a:p>
            <a:pPr algn="just" rtl="1"/>
            <a:r>
              <a:rPr lang="ar-IQ" dirty="0"/>
              <a:t> وهذه تتغير مع تغير موقع القطعة وتمثل قيمة الارض ثمنها في السوق ولقيمة الارض اتجاهين </a:t>
            </a:r>
            <a:r>
              <a:rPr lang="ar-IQ" dirty="0" smtClean="0"/>
              <a:t>:</a:t>
            </a:r>
            <a:endParaRPr lang="en-US" dirty="0"/>
          </a:p>
          <a:p>
            <a:pPr marL="457200" lvl="0" indent="-457200" algn="just" rtl="1">
              <a:buFont typeface="+mj-lt"/>
              <a:buAutoNum type="arabicPeriod"/>
            </a:pPr>
            <a:r>
              <a:rPr lang="ar-IQ" dirty="0"/>
              <a:t> قيمتها في السوق</a:t>
            </a:r>
            <a:endParaRPr lang="en-US" dirty="0"/>
          </a:p>
          <a:p>
            <a:pPr marL="457200" lvl="0" indent="-457200" algn="just" rtl="1">
              <a:buFont typeface="+mj-lt"/>
              <a:buAutoNum type="arabicPeriod"/>
            </a:pPr>
            <a:r>
              <a:rPr lang="en-US" dirty="0"/>
              <a:t> </a:t>
            </a:r>
            <a:r>
              <a:rPr lang="ar-IQ" dirty="0"/>
              <a:t>قيمتها المقدرة من قبل الحكومة او من قبل منافس </a:t>
            </a:r>
            <a:r>
              <a:rPr lang="ar-IQ" dirty="0" smtClean="0"/>
              <a:t>خاص</a:t>
            </a:r>
            <a:endParaRPr lang="en-US" dirty="0"/>
          </a:p>
        </p:txBody>
      </p:sp>
    </p:spTree>
    <p:extLst>
      <p:ext uri="{BB962C8B-B14F-4D97-AF65-F5344CB8AC3E}">
        <p14:creationId xmlns:p14="http://schemas.microsoft.com/office/powerpoint/2010/main" val="3827832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590800"/>
            <a:ext cx="7745505" cy="3535362"/>
          </a:xfrm>
        </p:spPr>
        <p:txBody>
          <a:bodyPr/>
          <a:lstStyle/>
          <a:p>
            <a:pPr marL="457200" lvl="0" indent="-457200" algn="r" rtl="1">
              <a:buFont typeface="+mj-lt"/>
              <a:buAutoNum type="arabicPeriod"/>
            </a:pPr>
            <a:r>
              <a:rPr lang="ar-IQ" dirty="0"/>
              <a:t>الموقع</a:t>
            </a:r>
            <a:endParaRPr lang="en-US" dirty="0"/>
          </a:p>
          <a:p>
            <a:pPr marL="457200" lvl="0" indent="-457200" algn="r" rtl="1">
              <a:buFont typeface="+mj-lt"/>
              <a:buAutoNum type="arabicPeriod"/>
            </a:pPr>
            <a:r>
              <a:rPr lang="ar-IQ" dirty="0"/>
              <a:t> سهولة الوصول </a:t>
            </a:r>
            <a:endParaRPr lang="en-US" dirty="0"/>
          </a:p>
          <a:p>
            <a:pPr marL="457200" lvl="0" indent="-457200" algn="r" rtl="1">
              <a:buFont typeface="+mj-lt"/>
              <a:buAutoNum type="arabicPeriod"/>
            </a:pPr>
            <a:r>
              <a:rPr lang="ar-IQ" dirty="0"/>
              <a:t> الخصائص المكانية للقطعة </a:t>
            </a:r>
            <a:endParaRPr lang="en-US" dirty="0"/>
          </a:p>
          <a:p>
            <a:pPr marL="457200" lvl="0" indent="-457200" algn="r" rtl="1">
              <a:buFont typeface="+mj-lt"/>
              <a:buAutoNum type="arabicPeriod"/>
            </a:pPr>
            <a:r>
              <a:rPr lang="ar-IQ" dirty="0"/>
              <a:t> مستوى الطلب </a:t>
            </a:r>
            <a:endParaRPr lang="en-US" dirty="0"/>
          </a:p>
          <a:p>
            <a:pPr marL="457200" lvl="0" indent="-457200" algn="r" rtl="1">
              <a:buFont typeface="+mj-lt"/>
              <a:buAutoNum type="arabicPeriod"/>
            </a:pPr>
            <a:r>
              <a:rPr lang="ar-IQ" dirty="0"/>
              <a:t> كثافة ونوع الاستعمال </a:t>
            </a:r>
            <a:endParaRPr lang="en-US" dirty="0"/>
          </a:p>
          <a:p>
            <a:pPr marL="457200" lvl="0" indent="-457200" algn="r" rtl="1">
              <a:buFont typeface="+mj-lt"/>
              <a:buAutoNum type="arabicPeriod"/>
            </a:pPr>
            <a:r>
              <a:rPr lang="ar-IQ" dirty="0"/>
              <a:t> الرغبة الشخصية </a:t>
            </a:r>
            <a:endParaRPr lang="ar-IQ" dirty="0" smtClean="0"/>
          </a:p>
          <a:p>
            <a:pPr algn="r" rtl="1"/>
            <a:r>
              <a:rPr lang="ar-IQ" dirty="0"/>
              <a:t>ان قيم الاراضي ليست ثابتة فعندما نخرج من  </a:t>
            </a:r>
            <a:r>
              <a:rPr lang="en-US" dirty="0"/>
              <a:t>CBD </a:t>
            </a:r>
            <a:r>
              <a:rPr lang="ar-IQ" dirty="0"/>
              <a:t> على سبيل المثال نجد ان هناك قمم رئيسة وقمم ثانوية للاسعار </a:t>
            </a:r>
            <a:endParaRPr lang="en-US" dirty="0"/>
          </a:p>
          <a:p>
            <a:pPr marL="457200" lvl="0" indent="-457200" algn="r" rtl="1">
              <a:buFont typeface="+mj-lt"/>
              <a:buAutoNum type="arabicPeriod"/>
            </a:pP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p:txBody>
          <a:bodyPr/>
          <a:lstStyle/>
          <a:p>
            <a:r>
              <a:rPr lang="ar-IQ" sz="4800" dirty="0"/>
              <a:t>العوامل المؤثرة في قيم الاراضي </a:t>
            </a:r>
            <a:endParaRPr lang="en-US" sz="4800" dirty="0"/>
          </a:p>
        </p:txBody>
      </p:sp>
    </p:spTree>
    <p:extLst>
      <p:ext uri="{BB962C8B-B14F-4D97-AF65-F5344CB8AC3E}">
        <p14:creationId xmlns:p14="http://schemas.microsoft.com/office/powerpoint/2010/main" val="24176894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ويتاثر المبلغ المدفوع للقطعة بمايلي </a:t>
            </a:r>
            <a:r>
              <a:rPr lang="ar-IQ" b="1" dirty="0" smtClean="0"/>
              <a:t>: </a:t>
            </a:r>
          </a:p>
          <a:p>
            <a:pPr marL="0" indent="0" algn="r" rtl="1">
              <a:buNone/>
            </a:pPr>
            <a:endParaRPr lang="en-US" b="1" dirty="0"/>
          </a:p>
          <a:p>
            <a:pPr marL="457200" lvl="0" indent="-457200" algn="r" rtl="1">
              <a:buFont typeface="+mj-lt"/>
              <a:buAutoNum type="arabicPeriod"/>
            </a:pPr>
            <a:r>
              <a:rPr lang="ar-IQ" dirty="0"/>
              <a:t> حجم المدينة </a:t>
            </a:r>
            <a:endParaRPr lang="en-US" dirty="0"/>
          </a:p>
          <a:p>
            <a:pPr marL="457200" lvl="0" indent="-457200" algn="r" rtl="1">
              <a:buFont typeface="+mj-lt"/>
              <a:buAutoNum type="arabicPeriod"/>
            </a:pPr>
            <a:r>
              <a:rPr lang="ar-IQ" dirty="0"/>
              <a:t> درجة حيوية اقتصاد المدينة </a:t>
            </a:r>
            <a:endParaRPr lang="en-US" dirty="0"/>
          </a:p>
          <a:p>
            <a:pPr marL="457200" lvl="0" indent="-457200" algn="r" rtl="1">
              <a:buFont typeface="+mj-lt"/>
              <a:buAutoNum type="arabicPeriod"/>
            </a:pPr>
            <a:r>
              <a:rPr lang="ar-IQ" dirty="0"/>
              <a:t> نوع استخدام قطعة الارض </a:t>
            </a:r>
            <a:endParaRPr lang="en-US" dirty="0"/>
          </a:p>
          <a:p>
            <a:pPr marL="457200" lvl="0" indent="-457200" algn="r" rtl="1">
              <a:buFont typeface="+mj-lt"/>
              <a:buAutoNum type="arabicPeriod"/>
            </a:pPr>
            <a:r>
              <a:rPr lang="ar-IQ" dirty="0"/>
              <a:t> رغبة الاشخاص </a:t>
            </a:r>
            <a:endParaRPr lang="en-US" dirty="0"/>
          </a:p>
          <a:p>
            <a:pPr marL="457200" indent="-457200" algn="r" rtl="1">
              <a:buFont typeface="+mj-lt"/>
              <a:buAutoNum type="arabicPeriod"/>
            </a:pPr>
            <a:r>
              <a:rPr lang="ar-IQ" dirty="0"/>
              <a:t> مدى توفر الاراضي في المدينة</a:t>
            </a:r>
            <a:endParaRPr lang="en-US" dirty="0"/>
          </a:p>
        </p:txBody>
      </p:sp>
    </p:spTree>
    <p:extLst>
      <p:ext uri="{BB962C8B-B14F-4D97-AF65-F5344CB8AC3E}">
        <p14:creationId xmlns:p14="http://schemas.microsoft.com/office/powerpoint/2010/main" val="3388073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 ان قيم الاراضي يتغير مع مرور الزمن للاسباب التالية </a:t>
            </a:r>
            <a:r>
              <a:rPr lang="ar-IQ" b="1" dirty="0" smtClean="0"/>
              <a:t>: </a:t>
            </a:r>
            <a:endParaRPr lang="en-US" b="1" dirty="0"/>
          </a:p>
          <a:p>
            <a:pPr marL="457200" indent="-457200" algn="r" rtl="1">
              <a:buFont typeface="+mj-lt"/>
              <a:buAutoNum type="arabicPeriod"/>
            </a:pPr>
            <a:r>
              <a:rPr lang="ar-IQ" dirty="0" smtClean="0"/>
              <a:t>تغير </a:t>
            </a:r>
            <a:r>
              <a:rPr lang="ar-IQ" dirty="0"/>
              <a:t>درجة التفضيل </a:t>
            </a:r>
            <a:endParaRPr lang="en-US" dirty="0"/>
          </a:p>
          <a:p>
            <a:pPr marL="457200" lvl="0" indent="-457200" algn="r" rtl="1">
              <a:buFont typeface="+mj-lt"/>
              <a:buAutoNum type="arabicPeriod"/>
            </a:pPr>
            <a:r>
              <a:rPr lang="ar-IQ" dirty="0"/>
              <a:t> توسع المدينة مساحيا </a:t>
            </a:r>
            <a:endParaRPr lang="en-US" dirty="0"/>
          </a:p>
          <a:p>
            <a:pPr marL="457200" lvl="0" indent="-457200" algn="r" rtl="1">
              <a:buFont typeface="+mj-lt"/>
              <a:buAutoNum type="arabicPeriod"/>
            </a:pPr>
            <a:r>
              <a:rPr lang="ar-IQ" dirty="0"/>
              <a:t> الحراك السكني داخل المدينة</a:t>
            </a:r>
            <a:endParaRPr lang="en-US" dirty="0"/>
          </a:p>
          <a:p>
            <a:pPr marL="457200" lvl="0" indent="-457200" algn="r" rtl="1">
              <a:buFont typeface="+mj-lt"/>
              <a:buAutoNum type="arabicPeriod"/>
            </a:pPr>
            <a:r>
              <a:rPr lang="ar-IQ" dirty="0"/>
              <a:t> تغيرات في اقتصاديات المدن</a:t>
            </a:r>
            <a:endParaRPr lang="en-US" dirty="0"/>
          </a:p>
          <a:p>
            <a:pPr marL="457200" lvl="0" indent="-457200" algn="r" rtl="1">
              <a:buFont typeface="+mj-lt"/>
              <a:buAutoNum type="arabicPeriod"/>
            </a:pPr>
            <a:r>
              <a:rPr lang="ar-IQ" dirty="0"/>
              <a:t> التغير في سياسة تنظيم استعمالات الارض</a:t>
            </a:r>
            <a:endParaRPr lang="en-US" dirty="0"/>
          </a:p>
          <a:p>
            <a:pPr algn="r" rtl="1"/>
            <a:r>
              <a:rPr lang="ar-IQ" dirty="0"/>
              <a:t>( التحدث عن قيم الاراضي في مدينة البصرة )</a:t>
            </a:r>
            <a:endParaRPr lang="en-US" dirty="0"/>
          </a:p>
        </p:txBody>
      </p:sp>
    </p:spTree>
    <p:extLst>
      <p:ext uri="{BB962C8B-B14F-4D97-AF65-F5344CB8AC3E}">
        <p14:creationId xmlns:p14="http://schemas.microsoft.com/office/powerpoint/2010/main" val="4279039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lgn="ctr" rtl="1">
              <a:buNone/>
            </a:pPr>
            <a:endParaRPr lang="ar-IQ" sz="4000" dirty="0">
              <a:solidFill>
                <a:schemeClr val="accent2">
                  <a:lumMod val="75000"/>
                </a:schemeClr>
              </a:solidFill>
            </a:endParaRPr>
          </a:p>
          <a:p>
            <a:pPr marL="0" lvl="0" indent="0" algn="ctr" rtl="1">
              <a:buNone/>
            </a:pPr>
            <a:r>
              <a:rPr lang="ar-IQ" sz="4000" dirty="0" smtClean="0">
                <a:solidFill>
                  <a:schemeClr val="accent2">
                    <a:lumMod val="75000"/>
                  </a:schemeClr>
                </a:solidFill>
              </a:rPr>
              <a:t>المنطقة </a:t>
            </a:r>
            <a:r>
              <a:rPr lang="ar-IQ" sz="4000" dirty="0">
                <a:solidFill>
                  <a:schemeClr val="accent2">
                    <a:lumMod val="75000"/>
                  </a:schemeClr>
                </a:solidFill>
              </a:rPr>
              <a:t>التجارية المركزية  </a:t>
            </a:r>
            <a:r>
              <a:rPr lang="en-US" sz="4000" dirty="0">
                <a:solidFill>
                  <a:schemeClr val="accent2">
                    <a:lumMod val="75000"/>
                  </a:schemeClr>
                </a:solidFill>
              </a:rPr>
              <a:t>CBD</a:t>
            </a:r>
          </a:p>
          <a:p>
            <a:pPr marL="0" indent="0" algn="ctr" rtl="1">
              <a:buNone/>
            </a:pPr>
            <a:endParaRPr lang="en-US" sz="4000" dirty="0">
              <a:solidFill>
                <a:schemeClr val="accent2">
                  <a:lumMod val="75000"/>
                </a:schemeClr>
              </a:solidFill>
            </a:endParaRPr>
          </a:p>
        </p:txBody>
      </p:sp>
    </p:spTree>
    <p:extLst>
      <p:ext uri="{BB962C8B-B14F-4D97-AF65-F5344CB8AC3E}">
        <p14:creationId xmlns:p14="http://schemas.microsoft.com/office/powerpoint/2010/main" val="3324750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 من اهم مميزات المنطقة التجارية المركزية هي :-</a:t>
            </a:r>
            <a:endParaRPr lang="en-US" b="1" dirty="0"/>
          </a:p>
          <a:p>
            <a:pPr marL="457200" lvl="0" indent="-457200" algn="r" rtl="1">
              <a:buFont typeface="+mj-lt"/>
              <a:buAutoNum type="arabicPeriod"/>
            </a:pPr>
            <a:r>
              <a:rPr lang="ar-IQ" dirty="0"/>
              <a:t> تحتل قلب المدينة التجاري </a:t>
            </a:r>
            <a:endParaRPr lang="en-US" dirty="0"/>
          </a:p>
          <a:p>
            <a:pPr marL="457200" lvl="0" indent="-457200" algn="r" rtl="1">
              <a:buFont typeface="+mj-lt"/>
              <a:buAutoNum type="arabicPeriod"/>
            </a:pPr>
            <a:r>
              <a:rPr lang="ar-IQ" dirty="0"/>
              <a:t> سهولة الوصول اليها</a:t>
            </a:r>
            <a:endParaRPr lang="en-US" dirty="0"/>
          </a:p>
          <a:p>
            <a:pPr marL="457200" lvl="0" indent="-457200" algn="r" rtl="1">
              <a:buFont typeface="+mj-lt"/>
              <a:buAutoNum type="arabicPeriod"/>
            </a:pPr>
            <a:r>
              <a:rPr lang="ar-IQ" dirty="0"/>
              <a:t> تضم اعلى كثافة للاستعمال التجاري </a:t>
            </a:r>
            <a:endParaRPr lang="en-US" dirty="0"/>
          </a:p>
          <a:p>
            <a:pPr marL="457200" lvl="0" indent="-457200" algn="r" rtl="1">
              <a:buFont typeface="+mj-lt"/>
              <a:buAutoNum type="arabicPeriod"/>
            </a:pPr>
            <a:r>
              <a:rPr lang="ar-IQ" dirty="0"/>
              <a:t> تضم اعلى البنايات التجارية والخدمية </a:t>
            </a:r>
            <a:endParaRPr lang="en-US" dirty="0"/>
          </a:p>
          <a:p>
            <a:pPr marL="457200" lvl="0" indent="-457200" algn="r" rtl="1">
              <a:buFont typeface="+mj-lt"/>
              <a:buAutoNum type="arabicPeriod"/>
            </a:pPr>
            <a:r>
              <a:rPr lang="ar-IQ" dirty="0"/>
              <a:t> اعلى سعر للارض ومعدلات ايجار عالية </a:t>
            </a:r>
            <a:endParaRPr lang="en-US" dirty="0"/>
          </a:p>
          <a:p>
            <a:pPr marL="457200" lvl="0" indent="-457200" algn="r" rtl="1">
              <a:buFont typeface="+mj-lt"/>
              <a:buAutoNum type="arabicPeriod"/>
            </a:pPr>
            <a:r>
              <a:rPr lang="en-US" dirty="0"/>
              <a:t> </a:t>
            </a:r>
            <a:r>
              <a:rPr lang="ar-IQ" dirty="0"/>
              <a:t>كثافة عالية للمرور البشري والالي</a:t>
            </a:r>
            <a:endParaRPr lang="en-US" dirty="0"/>
          </a:p>
        </p:txBody>
      </p:sp>
    </p:spTree>
    <p:extLst>
      <p:ext uri="{BB962C8B-B14F-4D97-AF65-F5344CB8AC3E}">
        <p14:creationId xmlns:p14="http://schemas.microsoft.com/office/powerpoint/2010/main" val="127749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0"/>
            <a:ext cx="7745505" cy="4724399"/>
          </a:xfrm>
        </p:spPr>
        <p:txBody>
          <a:bodyPr>
            <a:normAutofit/>
          </a:bodyPr>
          <a:lstStyle/>
          <a:p>
            <a:pPr algn="just" rtl="1"/>
            <a:r>
              <a:rPr lang="ar-IQ" b="1" dirty="0"/>
              <a:t>ويمكن تقسيم المنطقة التجارية المركزية الى عدة اقاليم ثانوية</a:t>
            </a:r>
            <a:endParaRPr lang="en-US" b="1" dirty="0"/>
          </a:p>
          <a:p>
            <a:pPr marL="457200" lvl="0" indent="-457200" algn="just" rtl="1">
              <a:buFont typeface="+mj-lt"/>
              <a:buAutoNum type="arabicPeriod"/>
            </a:pPr>
            <a:r>
              <a:rPr lang="ar-IQ" dirty="0"/>
              <a:t> البؤرة التجارية ( القلب التجاري )</a:t>
            </a:r>
            <a:endParaRPr lang="en-US" dirty="0"/>
          </a:p>
          <a:p>
            <a:pPr marL="457200" lvl="0" indent="-457200" algn="just" rtl="1">
              <a:buFont typeface="+mj-lt"/>
              <a:buAutoNum type="arabicPeriod"/>
            </a:pPr>
            <a:r>
              <a:rPr lang="ar-IQ" dirty="0"/>
              <a:t> منطقة الاركان </a:t>
            </a:r>
            <a:endParaRPr lang="en-US" dirty="0"/>
          </a:p>
          <a:p>
            <a:pPr marL="457200" lvl="0" indent="-457200" algn="just" rtl="1">
              <a:buFont typeface="+mj-lt"/>
              <a:buAutoNum type="arabicPeriod"/>
            </a:pPr>
            <a:r>
              <a:rPr lang="ar-IQ" dirty="0"/>
              <a:t> الشارع المسيطر او الرئيسي</a:t>
            </a:r>
            <a:endParaRPr lang="en-US" dirty="0"/>
          </a:p>
          <a:p>
            <a:pPr marL="457200" lvl="0" indent="-457200" algn="just" rtl="1">
              <a:buFont typeface="+mj-lt"/>
              <a:buAutoNum type="arabicPeriod"/>
            </a:pPr>
            <a:r>
              <a:rPr lang="ar-IQ" dirty="0"/>
              <a:t> حافات واطراف تختلط مع الاستعمالات الاخرى </a:t>
            </a:r>
            <a:endParaRPr lang="en-US" dirty="0"/>
          </a:p>
          <a:p>
            <a:pPr marL="457200" lvl="0" indent="-457200" algn="just" rtl="1">
              <a:buFont typeface="+mj-lt"/>
              <a:buAutoNum type="arabicPeriod"/>
            </a:pPr>
            <a:r>
              <a:rPr lang="ar-IQ" dirty="0"/>
              <a:t> اسواق تخصصية </a:t>
            </a:r>
            <a:endParaRPr lang="en-US" dirty="0"/>
          </a:p>
          <a:p>
            <a:pPr marL="457200" lvl="0" indent="-457200" algn="just" rtl="1">
              <a:buFont typeface="+mj-lt"/>
              <a:buAutoNum type="arabicPeriod"/>
            </a:pPr>
            <a:r>
              <a:rPr lang="ar-IQ" dirty="0"/>
              <a:t> تضم بعض الصناعات الخفيفة وعيادات الاطباء ومكاتب المحاماة والمصارف وشركات </a:t>
            </a:r>
            <a:r>
              <a:rPr lang="ar-IQ" dirty="0" smtClean="0"/>
              <a:t>التامين</a:t>
            </a:r>
            <a:r>
              <a:rPr lang="ar-IQ" dirty="0"/>
              <a:t> </a:t>
            </a:r>
            <a:r>
              <a:rPr lang="ar-IQ" dirty="0" smtClean="0"/>
              <a:t>وكذلك </a:t>
            </a:r>
            <a:r>
              <a:rPr lang="ar-IQ" dirty="0"/>
              <a:t>بالامكان تقسيم المنطقة التجارية </a:t>
            </a:r>
            <a:r>
              <a:rPr lang="ar-IQ" dirty="0" smtClean="0"/>
              <a:t>الثانوية </a:t>
            </a:r>
            <a:r>
              <a:rPr lang="ar-IQ" dirty="0"/>
              <a:t>الى </a:t>
            </a:r>
            <a:r>
              <a:rPr lang="ar-IQ" dirty="0" smtClean="0"/>
              <a:t>:</a:t>
            </a:r>
            <a:endParaRPr lang="en-US" dirty="0"/>
          </a:p>
          <a:p>
            <a:pPr marL="1234440" lvl="2" indent="-457200" algn="just" rtl="1">
              <a:buFont typeface="+mj-lt"/>
              <a:buAutoNum type="arabicPeriod"/>
            </a:pPr>
            <a:r>
              <a:rPr lang="ar-IQ" dirty="0"/>
              <a:t>المنطقة التجارية الثانوية التقليدية </a:t>
            </a:r>
            <a:endParaRPr lang="en-US" dirty="0"/>
          </a:p>
          <a:p>
            <a:pPr marL="1234440" lvl="2" indent="-457200" algn="just" rtl="1">
              <a:buFont typeface="+mj-lt"/>
              <a:buAutoNum type="arabicPeriod"/>
            </a:pPr>
            <a:r>
              <a:rPr lang="ar-IQ" dirty="0" smtClean="0"/>
              <a:t>المنطقة </a:t>
            </a:r>
            <a:r>
              <a:rPr lang="ar-IQ" dirty="0"/>
              <a:t>التجارية الثانوية المخططة</a:t>
            </a:r>
            <a:endParaRPr lang="en-US" dirty="0"/>
          </a:p>
          <a:p>
            <a:pPr algn="just" rtl="1"/>
            <a:endParaRPr lang="en-US" dirty="0"/>
          </a:p>
        </p:txBody>
      </p:sp>
    </p:spTree>
    <p:extLst>
      <p:ext uri="{BB962C8B-B14F-4D97-AF65-F5344CB8AC3E}">
        <p14:creationId xmlns:p14="http://schemas.microsoft.com/office/powerpoint/2010/main" val="35826309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667000"/>
            <a:ext cx="7745505" cy="3459162"/>
          </a:xfrm>
        </p:spPr>
        <p:txBody>
          <a:bodyPr/>
          <a:lstStyle/>
          <a:p>
            <a:pPr marL="457200" lvl="0" indent="-457200" algn="r" rtl="1">
              <a:buFont typeface="+mj-lt"/>
              <a:buAutoNum type="arabicPeriod"/>
            </a:pPr>
            <a:r>
              <a:rPr lang="ar-IQ" dirty="0"/>
              <a:t>حساب حجم المبيعات بالبلوك</a:t>
            </a:r>
            <a:endParaRPr lang="en-US" dirty="0"/>
          </a:p>
          <a:p>
            <a:pPr marL="457200" lvl="0" indent="-457200" algn="r" rtl="1">
              <a:buFont typeface="+mj-lt"/>
              <a:buAutoNum type="arabicPeriod"/>
            </a:pPr>
            <a:r>
              <a:rPr lang="ar-IQ" dirty="0"/>
              <a:t> المظهر الخارجي </a:t>
            </a:r>
            <a:endParaRPr lang="en-US" dirty="0"/>
          </a:p>
          <a:p>
            <a:pPr marL="457200" lvl="0" indent="-457200" algn="r" rtl="1">
              <a:buFont typeface="+mj-lt"/>
              <a:buAutoNum type="arabicPeriod"/>
            </a:pPr>
            <a:r>
              <a:rPr lang="ar-IQ" dirty="0"/>
              <a:t> سعر الارض ومعدلات الايجارات </a:t>
            </a:r>
            <a:endParaRPr lang="en-US" dirty="0"/>
          </a:p>
          <a:p>
            <a:pPr marL="457200" lvl="0" indent="-457200" algn="r" rtl="1">
              <a:buFont typeface="+mj-lt"/>
              <a:buAutoNum type="arabicPeriod"/>
            </a:pPr>
            <a:r>
              <a:rPr lang="ar-IQ" dirty="0"/>
              <a:t> كثافة الاستعمال وتناقص اعداد الساكنين </a:t>
            </a:r>
            <a:endParaRPr lang="en-US" dirty="0"/>
          </a:p>
          <a:p>
            <a:pPr marL="457200" lvl="0" indent="-457200" algn="r" rtl="1">
              <a:buFont typeface="+mj-lt"/>
              <a:buAutoNum type="arabicPeriod"/>
            </a:pPr>
            <a:r>
              <a:rPr lang="ar-IQ" dirty="0"/>
              <a:t> اعلى مرور للاشخاص والمركبات </a:t>
            </a:r>
            <a:endParaRPr lang="en-US" dirty="0"/>
          </a:p>
          <a:p>
            <a:pPr marL="457200" lvl="0" indent="-457200" algn="r" rtl="1">
              <a:buFont typeface="+mj-lt"/>
              <a:buAutoNum type="arabicPeriod"/>
            </a:pPr>
            <a:r>
              <a:rPr lang="en-US" dirty="0"/>
              <a:t> </a:t>
            </a:r>
            <a:r>
              <a:rPr lang="ar-IQ" dirty="0"/>
              <a:t>جرد الاستعمالات التجارية </a:t>
            </a:r>
            <a:endParaRPr lang="en-US" dirty="0"/>
          </a:p>
          <a:p>
            <a:pPr marL="457200" indent="-457200" algn="r" rtl="1">
              <a:buFont typeface="+mj-lt"/>
              <a:buAutoNum type="arabicPeriod"/>
            </a:pPr>
            <a:endParaRPr lang="en-US" dirty="0"/>
          </a:p>
        </p:txBody>
      </p:sp>
      <p:sp>
        <p:nvSpPr>
          <p:cNvPr id="3" name="Title 2"/>
          <p:cNvSpPr>
            <a:spLocks noGrp="1"/>
          </p:cNvSpPr>
          <p:nvPr>
            <p:ph type="title"/>
          </p:nvPr>
        </p:nvSpPr>
        <p:spPr/>
        <p:txBody>
          <a:bodyPr/>
          <a:lstStyle/>
          <a:p>
            <a:r>
              <a:rPr lang="ar-IQ" sz="4800" dirty="0"/>
              <a:t> طرق تحديد المنطقة التجارية المركزية </a:t>
            </a:r>
            <a:endParaRPr lang="en-US" sz="4800" dirty="0"/>
          </a:p>
        </p:txBody>
      </p:sp>
    </p:spTree>
    <p:extLst>
      <p:ext uri="{BB962C8B-B14F-4D97-AF65-F5344CB8AC3E}">
        <p14:creationId xmlns:p14="http://schemas.microsoft.com/office/powerpoint/2010/main" val="23175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48347"/>
            <a:ext cx="7745505" cy="4152453"/>
          </a:xfrm>
        </p:spPr>
        <p:txBody>
          <a:bodyPr>
            <a:normAutofit/>
          </a:bodyPr>
          <a:lstStyle/>
          <a:p>
            <a:pPr algn="r" rtl="1"/>
            <a:r>
              <a:rPr lang="ar-IQ" b="1" dirty="0"/>
              <a:t>اولا :- العلاقات الادارية والثقافية والصحية </a:t>
            </a:r>
            <a:endParaRPr lang="en-US" b="1" dirty="0"/>
          </a:p>
          <a:p>
            <a:pPr algn="r" rtl="1"/>
            <a:r>
              <a:rPr lang="ar-IQ" b="1" dirty="0"/>
              <a:t>ثانيا :- العلاقات الاقتصادية </a:t>
            </a:r>
            <a:endParaRPr lang="en-US" b="1" dirty="0"/>
          </a:p>
          <a:p>
            <a:pPr marL="457200" lvl="0" indent="-457200" algn="r" rtl="1">
              <a:buFont typeface="+mj-lt"/>
              <a:buAutoNum type="arabicPeriod"/>
            </a:pPr>
            <a:r>
              <a:rPr lang="ar-IQ" dirty="0"/>
              <a:t> العلاقات التجارية </a:t>
            </a:r>
            <a:endParaRPr lang="en-US" dirty="0"/>
          </a:p>
          <a:p>
            <a:pPr marL="457200" lvl="0" indent="-457200" algn="r" rtl="1">
              <a:buFont typeface="+mj-lt"/>
              <a:buAutoNum type="arabicPeriod"/>
            </a:pPr>
            <a:r>
              <a:rPr lang="ar-IQ" dirty="0"/>
              <a:t> العلاقات الصناعية </a:t>
            </a:r>
            <a:endParaRPr lang="en-US" dirty="0"/>
          </a:p>
          <a:p>
            <a:pPr marL="457200" lvl="0" indent="-457200" algn="r" rtl="1">
              <a:buFont typeface="+mj-lt"/>
              <a:buAutoNum type="arabicPeriod"/>
            </a:pPr>
            <a:r>
              <a:rPr lang="ar-IQ" dirty="0"/>
              <a:t> العلاقات الزراعية</a:t>
            </a:r>
            <a:endParaRPr lang="en-US" dirty="0"/>
          </a:p>
          <a:p>
            <a:pPr algn="r" rtl="1"/>
            <a:r>
              <a:rPr lang="ar-IQ" b="1" dirty="0" smtClean="0"/>
              <a:t> </a:t>
            </a:r>
            <a:r>
              <a:rPr lang="ar-IQ" b="1" dirty="0"/>
              <a:t>ثالثا :- العلاقات السكانية</a:t>
            </a:r>
            <a:r>
              <a:rPr lang="ar-IQ" dirty="0"/>
              <a:t> </a:t>
            </a:r>
            <a:endParaRPr lang="en-US" dirty="0"/>
          </a:p>
          <a:p>
            <a:pPr marL="457200" lvl="0" indent="-457200" algn="r" rtl="1">
              <a:buFont typeface="+mj-lt"/>
              <a:buAutoNum type="arabicPeriod"/>
            </a:pPr>
            <a:r>
              <a:rPr lang="ar-IQ" dirty="0"/>
              <a:t> الهجرة من الريف الى المدينة </a:t>
            </a:r>
            <a:endParaRPr lang="en-US" dirty="0"/>
          </a:p>
          <a:p>
            <a:pPr marL="457200" lvl="0" indent="-457200" algn="r" rtl="1">
              <a:buFont typeface="+mj-lt"/>
              <a:buAutoNum type="arabicPeriod"/>
            </a:pPr>
            <a:r>
              <a:rPr lang="ar-IQ" dirty="0"/>
              <a:t> الرحلة الى العمل </a:t>
            </a:r>
            <a:endParaRPr lang="en-US" dirty="0"/>
          </a:p>
        </p:txBody>
      </p:sp>
      <p:sp>
        <p:nvSpPr>
          <p:cNvPr id="3" name="Title 2"/>
          <p:cNvSpPr>
            <a:spLocks noGrp="1"/>
          </p:cNvSpPr>
          <p:nvPr>
            <p:ph type="title"/>
          </p:nvPr>
        </p:nvSpPr>
        <p:spPr/>
        <p:txBody>
          <a:bodyPr/>
          <a:lstStyle/>
          <a:p>
            <a:pPr lvl="0"/>
            <a:r>
              <a:rPr lang="ar-IQ" dirty="0"/>
              <a:t>علاقة المدينة </a:t>
            </a:r>
            <a:r>
              <a:rPr lang="ar-IQ" dirty="0" smtClean="0"/>
              <a:t>بأقليمها</a:t>
            </a:r>
            <a:endParaRPr lang="en-US" dirty="0"/>
          </a:p>
        </p:txBody>
      </p:sp>
    </p:spTree>
    <p:extLst>
      <p:ext uri="{BB962C8B-B14F-4D97-AF65-F5344CB8AC3E}">
        <p14:creationId xmlns:p14="http://schemas.microsoft.com/office/powerpoint/2010/main" val="2958784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rtl="1">
              <a:buNone/>
            </a:pPr>
            <a:endParaRPr lang="ar-IQ" sz="4000" dirty="0" smtClean="0">
              <a:solidFill>
                <a:schemeClr val="accent2">
                  <a:lumMod val="75000"/>
                </a:schemeClr>
              </a:solidFill>
            </a:endParaRPr>
          </a:p>
          <a:p>
            <a:pPr marL="0" indent="0" algn="ctr" rtl="1">
              <a:buNone/>
            </a:pPr>
            <a:r>
              <a:rPr lang="ar-IQ" sz="4000" dirty="0" smtClean="0">
                <a:solidFill>
                  <a:schemeClr val="accent2">
                    <a:lumMod val="75000"/>
                  </a:schemeClr>
                </a:solidFill>
              </a:rPr>
              <a:t>المشاكل </a:t>
            </a:r>
            <a:r>
              <a:rPr lang="ar-IQ" sz="4000" dirty="0">
                <a:solidFill>
                  <a:schemeClr val="accent2">
                    <a:lumMod val="75000"/>
                  </a:schemeClr>
                </a:solidFill>
              </a:rPr>
              <a:t>التي تعاني منها المدن </a:t>
            </a:r>
            <a:endParaRPr lang="en-US" sz="4000" dirty="0">
              <a:solidFill>
                <a:schemeClr val="accent2">
                  <a:lumMod val="75000"/>
                </a:schemeClr>
              </a:solidFill>
            </a:endParaRPr>
          </a:p>
        </p:txBody>
      </p:sp>
    </p:spTree>
    <p:extLst>
      <p:ext uri="{BB962C8B-B14F-4D97-AF65-F5344CB8AC3E}">
        <p14:creationId xmlns:p14="http://schemas.microsoft.com/office/powerpoint/2010/main" val="3948161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438400"/>
            <a:ext cx="7745505" cy="3230562"/>
          </a:xfrm>
        </p:spPr>
        <p:txBody>
          <a:bodyPr/>
          <a:lstStyle/>
          <a:p>
            <a:pPr algn="just" rtl="1"/>
            <a:r>
              <a:rPr lang="ar-IQ" b="1" dirty="0" smtClean="0"/>
              <a:t> </a:t>
            </a:r>
            <a:r>
              <a:rPr lang="ar-IQ" b="1" dirty="0"/>
              <a:t>تحسب المسافة </a:t>
            </a:r>
            <a:r>
              <a:rPr lang="ar-IQ" b="1" dirty="0" smtClean="0"/>
              <a:t>لمدينة ( أ )  </a:t>
            </a:r>
            <a:r>
              <a:rPr lang="ar-IQ" b="1" dirty="0"/>
              <a:t>بواحدة من الطريقتين :</a:t>
            </a:r>
            <a:endParaRPr lang="ar-IQ" b="1" dirty="0" smtClean="0"/>
          </a:p>
          <a:p>
            <a:pPr marL="0" indent="0" algn="just" rtl="1">
              <a:buNone/>
            </a:pPr>
            <a:endParaRPr lang="en-US" dirty="0"/>
          </a:p>
          <a:p>
            <a:pPr marL="457200" lvl="0" indent="-457200" algn="just" rtl="1">
              <a:buFont typeface="+mj-lt"/>
              <a:buAutoNum type="arabicPeriod"/>
            </a:pPr>
            <a:r>
              <a:rPr lang="ar-IQ" dirty="0"/>
              <a:t> تؤخذ عدة نقاط على محيط المدينة ثم تحسب المسافة من المركزونقاط المحيط المختارة وبعد ذلك تؤخد المتوسط وتعتبر المسافة لها </a:t>
            </a:r>
            <a:r>
              <a:rPr lang="ar-IQ" dirty="0" smtClean="0"/>
              <a:t>.</a:t>
            </a:r>
            <a:endParaRPr lang="en-US" dirty="0"/>
          </a:p>
          <a:p>
            <a:pPr marL="514350" lvl="0" indent="-514350" algn="just" rtl="1">
              <a:buFont typeface="+mj-lt"/>
              <a:buAutoNum type="arabicPeriod"/>
            </a:pPr>
            <a:r>
              <a:rPr lang="ar-IQ" dirty="0"/>
              <a:t> تؤخد المسافة بين مدينة أ واقرب مدينة لها فتعتبر المسافة للمدينة </a:t>
            </a:r>
            <a:endParaRPr lang="en-US" dirty="0"/>
          </a:p>
          <a:p>
            <a:pPr algn="just" rtl="1"/>
            <a:endParaRPr lang="en-US" dirty="0"/>
          </a:p>
        </p:txBody>
      </p:sp>
    </p:spTree>
    <p:extLst>
      <p:ext uri="{BB962C8B-B14F-4D97-AF65-F5344CB8AC3E}">
        <p14:creationId xmlns:p14="http://schemas.microsoft.com/office/powerpoint/2010/main" val="910901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819400"/>
            <a:ext cx="7745505" cy="3306762"/>
          </a:xfrm>
        </p:spPr>
        <p:txBody>
          <a:bodyPr/>
          <a:lstStyle/>
          <a:p>
            <a:pPr marL="457200" lvl="0" indent="-457200" algn="just" rtl="1">
              <a:buFont typeface="+mj-lt"/>
              <a:buAutoNum type="arabicPeriod"/>
            </a:pPr>
            <a:r>
              <a:rPr lang="ar-IQ" dirty="0"/>
              <a:t> مشاكلات تتعلق بتلوث المدن</a:t>
            </a:r>
            <a:endParaRPr lang="en-US" dirty="0"/>
          </a:p>
          <a:p>
            <a:pPr marL="457200" lvl="0" indent="-457200" algn="just" rtl="1">
              <a:buFont typeface="+mj-lt"/>
              <a:buAutoNum type="arabicPeriod"/>
            </a:pPr>
            <a:r>
              <a:rPr lang="ar-IQ" dirty="0"/>
              <a:t> النمو البطيء للسكان</a:t>
            </a:r>
            <a:endParaRPr lang="en-US" dirty="0"/>
          </a:p>
          <a:p>
            <a:pPr marL="457200" lvl="0" indent="-457200" algn="just" rtl="1">
              <a:buFont typeface="+mj-lt"/>
              <a:buAutoNum type="arabicPeriod"/>
            </a:pPr>
            <a:r>
              <a:rPr lang="ar-IQ" dirty="0"/>
              <a:t> ارتفاع اسعار الطاقة </a:t>
            </a:r>
            <a:endParaRPr lang="en-US" dirty="0"/>
          </a:p>
          <a:p>
            <a:pPr marL="457200" lvl="0" indent="-457200" algn="just" rtl="1">
              <a:buFont typeface="+mj-lt"/>
              <a:buAutoNum type="arabicPeriod"/>
            </a:pPr>
            <a:r>
              <a:rPr lang="ar-IQ" dirty="0"/>
              <a:t> التخطيط  لمراكز حضرية جديدة </a:t>
            </a:r>
            <a:endParaRPr lang="en-US" dirty="0"/>
          </a:p>
          <a:p>
            <a:pPr marL="457200" indent="-457200" algn="just" rtl="1">
              <a:buFont typeface="+mj-lt"/>
              <a:buAutoNum type="arabicPeriod"/>
            </a:pPr>
            <a:endParaRPr lang="en-US" dirty="0"/>
          </a:p>
        </p:txBody>
      </p:sp>
      <p:sp>
        <p:nvSpPr>
          <p:cNvPr id="3" name="Title 2"/>
          <p:cNvSpPr>
            <a:spLocks noGrp="1"/>
          </p:cNvSpPr>
          <p:nvPr>
            <p:ph type="title"/>
          </p:nvPr>
        </p:nvSpPr>
        <p:spPr/>
        <p:txBody>
          <a:bodyPr/>
          <a:lstStyle/>
          <a:p>
            <a:r>
              <a:rPr lang="ar-IQ" sz="4400" dirty="0"/>
              <a:t>المشاكل التي تعاني منها مدن العالم المتقدم </a:t>
            </a:r>
            <a:endParaRPr lang="en-US" sz="4400" dirty="0"/>
          </a:p>
        </p:txBody>
      </p:sp>
    </p:spTree>
    <p:extLst>
      <p:ext uri="{BB962C8B-B14F-4D97-AF65-F5344CB8AC3E}">
        <p14:creationId xmlns:p14="http://schemas.microsoft.com/office/powerpoint/2010/main" val="1006230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667000"/>
            <a:ext cx="7987552" cy="3459162"/>
          </a:xfrm>
        </p:spPr>
        <p:txBody>
          <a:bodyPr/>
          <a:lstStyle/>
          <a:p>
            <a:pPr marL="457200" lvl="0" indent="-457200" algn="r" rtl="1">
              <a:buFont typeface="+mj-lt"/>
              <a:buAutoNum type="arabicPeriod"/>
            </a:pPr>
            <a:r>
              <a:rPr lang="ar-IQ" dirty="0"/>
              <a:t>توفير الحاجات الاساسية للسكان</a:t>
            </a:r>
            <a:endParaRPr lang="en-US" dirty="0"/>
          </a:p>
          <a:p>
            <a:pPr marL="457200" lvl="0" indent="-457200" algn="r" rtl="1">
              <a:buFont typeface="+mj-lt"/>
              <a:buAutoNum type="arabicPeriod"/>
            </a:pPr>
            <a:r>
              <a:rPr lang="en-US" dirty="0"/>
              <a:t> </a:t>
            </a:r>
            <a:r>
              <a:rPr lang="ar-IQ" dirty="0"/>
              <a:t>التركز العالي للسكان في المدن الرئيسة </a:t>
            </a:r>
            <a:endParaRPr lang="en-US" dirty="0"/>
          </a:p>
          <a:p>
            <a:pPr marL="457200" lvl="0" indent="-457200" algn="r" rtl="1">
              <a:buFont typeface="+mj-lt"/>
              <a:buAutoNum type="arabicPeriod"/>
            </a:pPr>
            <a:r>
              <a:rPr lang="ar-IQ" dirty="0"/>
              <a:t> الهجرة من الريف الى المدينة </a:t>
            </a:r>
            <a:endParaRPr lang="en-US" dirty="0"/>
          </a:p>
          <a:p>
            <a:pPr marL="457200" lvl="0" indent="-457200" algn="r" rtl="1">
              <a:buFont typeface="+mj-lt"/>
              <a:buAutoNum type="arabicPeriod"/>
            </a:pPr>
            <a:r>
              <a:rPr lang="ar-IQ" dirty="0"/>
              <a:t> تخلف طرق ووسائل النقل </a:t>
            </a:r>
            <a:endParaRPr lang="ar-IQ" dirty="0" smtClean="0"/>
          </a:p>
          <a:p>
            <a:pPr marL="0" lvl="0" indent="0" algn="r" rtl="1">
              <a:buNone/>
            </a:pPr>
            <a:endParaRPr lang="en-US" dirty="0"/>
          </a:p>
          <a:p>
            <a:pPr lvl="0" algn="r" rtl="1"/>
            <a:r>
              <a:rPr lang="ar-IQ" b="1" dirty="0"/>
              <a:t>اعطاء رؤية مستقبلية لمشاكل المدن العراقية مع اتخاذ مدينة البصرة مثالا لنا </a:t>
            </a:r>
            <a:endParaRPr lang="en-US" b="1" dirty="0"/>
          </a:p>
          <a:p>
            <a:pPr algn="r" rtl="1"/>
            <a:endParaRPr lang="en-US" dirty="0"/>
          </a:p>
        </p:txBody>
      </p:sp>
      <p:sp>
        <p:nvSpPr>
          <p:cNvPr id="3" name="Title 2"/>
          <p:cNvSpPr>
            <a:spLocks noGrp="1"/>
          </p:cNvSpPr>
          <p:nvPr>
            <p:ph type="title"/>
          </p:nvPr>
        </p:nvSpPr>
        <p:spPr/>
        <p:txBody>
          <a:bodyPr/>
          <a:lstStyle/>
          <a:p>
            <a:pPr lvl="0"/>
            <a:r>
              <a:rPr lang="ar-IQ" sz="4800" dirty="0"/>
              <a:t>المشاكل التي تواجة مدن العالم </a:t>
            </a:r>
            <a:r>
              <a:rPr lang="ar-IQ" sz="4800" dirty="0" smtClean="0"/>
              <a:t>الثالث</a:t>
            </a:r>
            <a:endParaRPr lang="en-US" sz="4800" dirty="0"/>
          </a:p>
        </p:txBody>
      </p:sp>
    </p:spTree>
    <p:extLst>
      <p:ext uri="{BB962C8B-B14F-4D97-AF65-F5344CB8AC3E}">
        <p14:creationId xmlns:p14="http://schemas.microsoft.com/office/powerpoint/2010/main" val="27715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0"/>
            <a:ext cx="8050305" cy="3877815"/>
          </a:xfrm>
        </p:spPr>
        <p:txBody>
          <a:bodyPr/>
          <a:lstStyle/>
          <a:p>
            <a:pPr lvl="0" algn="r" rtl="1"/>
            <a:r>
              <a:rPr lang="ar-IQ" b="1" dirty="0"/>
              <a:t> قانون ريلي ( نظرية القطع </a:t>
            </a:r>
            <a:r>
              <a:rPr lang="ar-IQ" b="1" dirty="0" smtClean="0"/>
              <a:t>)</a:t>
            </a:r>
          </a:p>
          <a:p>
            <a:pPr marL="0" lvl="0" indent="0" algn="r" rtl="1">
              <a:buNone/>
            </a:pPr>
            <a:endParaRPr lang="en-US" b="1" dirty="0"/>
          </a:p>
          <a:p>
            <a:pPr algn="r" rtl="1"/>
            <a:r>
              <a:rPr lang="ar-IQ" dirty="0"/>
              <a:t>نطبق نظرية القطع على تحديد اقليمي للمدينتين </a:t>
            </a:r>
            <a:endParaRPr lang="en-US" dirty="0"/>
          </a:p>
          <a:p>
            <a:pPr algn="r" rtl="1"/>
            <a:endParaRPr lang="en-US" dirty="0"/>
          </a:p>
          <a:p>
            <a:pPr algn="r" rtl="1"/>
            <a:r>
              <a:rPr lang="ar-IQ" b="1" dirty="0"/>
              <a:t>بعد نقطة القطع من </a:t>
            </a:r>
            <a:r>
              <a:rPr lang="ar-IQ" b="1" dirty="0" smtClean="0"/>
              <a:t>مدينة ( ب ) </a:t>
            </a:r>
            <a:r>
              <a:rPr lang="ar-IQ" b="1" dirty="0"/>
              <a:t>= المسافة بين </a:t>
            </a:r>
            <a:r>
              <a:rPr lang="ar-IQ" b="1" dirty="0" smtClean="0"/>
              <a:t>مدينتي ( أ ) ، ( ب ) </a:t>
            </a:r>
            <a:r>
              <a:rPr lang="ar-IQ" b="1" dirty="0"/>
              <a:t>/ </a:t>
            </a:r>
            <a:r>
              <a:rPr lang="en-US" b="1" dirty="0"/>
              <a:t>1 + </a:t>
            </a:r>
          </a:p>
          <a:p>
            <a:pPr algn="r" rtl="1"/>
            <a:endParaRPr lang="en-US" dirty="0"/>
          </a:p>
          <a:p>
            <a:pPr algn="r"/>
            <a:endParaRPr lang="en-US" dirty="0"/>
          </a:p>
        </p:txBody>
      </p:sp>
    </p:spTree>
    <p:extLst>
      <p:ext uri="{BB962C8B-B14F-4D97-AF65-F5344CB8AC3E}">
        <p14:creationId xmlns:p14="http://schemas.microsoft.com/office/powerpoint/2010/main" val="160607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1" y="2248347"/>
            <a:ext cx="8063752" cy="4152453"/>
          </a:xfrm>
        </p:spPr>
        <p:txBody>
          <a:bodyPr>
            <a:normAutofit/>
          </a:bodyPr>
          <a:lstStyle/>
          <a:p>
            <a:pPr algn="just" rtl="1"/>
            <a:r>
              <a:rPr lang="ar-IQ" dirty="0"/>
              <a:t>التحدث عن النظرية بشكل </a:t>
            </a:r>
            <a:r>
              <a:rPr lang="ar-IQ" dirty="0" smtClean="0"/>
              <a:t>عام حيث </a:t>
            </a:r>
            <a:r>
              <a:rPr lang="ar-IQ" dirty="0"/>
              <a:t>نركز خلالها على النقاط </a:t>
            </a:r>
            <a:r>
              <a:rPr lang="ar-IQ" dirty="0" smtClean="0"/>
              <a:t>التالية :</a:t>
            </a:r>
            <a:endParaRPr lang="en-US" dirty="0"/>
          </a:p>
          <a:p>
            <a:pPr marL="457200" lvl="0" indent="-457200" algn="just" rtl="1">
              <a:buFont typeface="+mj-lt"/>
              <a:buAutoNum type="arabicPeriod"/>
            </a:pPr>
            <a:r>
              <a:rPr lang="ar-IQ" dirty="0"/>
              <a:t> </a:t>
            </a:r>
            <a:r>
              <a:rPr lang="ar-IQ" b="1" dirty="0"/>
              <a:t>المكان المركزي </a:t>
            </a:r>
            <a:r>
              <a:rPr lang="ar-IQ" b="1" dirty="0" smtClean="0"/>
              <a:t>: </a:t>
            </a:r>
            <a:r>
              <a:rPr lang="ar-IQ" dirty="0" smtClean="0"/>
              <a:t>هو </a:t>
            </a:r>
            <a:r>
              <a:rPr lang="ar-IQ" dirty="0"/>
              <a:t>المكان الذي يتوسط مناطق اخرى يقدم السلع والخدمات وتكون سهلة الحصول عليها وتسمى بالوظيفة المركزية ( الوحدة الوظيفية )</a:t>
            </a:r>
            <a:endParaRPr lang="en-US" dirty="0"/>
          </a:p>
          <a:p>
            <a:pPr marL="457200" lvl="0" indent="-457200" algn="just" rtl="1">
              <a:buFont typeface="+mj-lt"/>
              <a:buAutoNum type="arabicPeriod"/>
            </a:pPr>
            <a:r>
              <a:rPr lang="ar-IQ" dirty="0"/>
              <a:t> </a:t>
            </a:r>
            <a:r>
              <a:rPr lang="ar-IQ" b="1" dirty="0"/>
              <a:t>المركزية </a:t>
            </a:r>
            <a:r>
              <a:rPr lang="ar-IQ" b="1" dirty="0" smtClean="0"/>
              <a:t>: </a:t>
            </a:r>
            <a:r>
              <a:rPr lang="ar-IQ" dirty="0" smtClean="0"/>
              <a:t>ويقاس </a:t>
            </a:r>
            <a:r>
              <a:rPr lang="ar-IQ" dirty="0"/>
              <a:t>بعدد الوظائف وهي صفة من صفات المكان المركزي حيث ان العلاقات بين مستويات المركزية تؤدي الى ترتيب الاماكن المركزية في بينة هرمية وتتميز </a:t>
            </a:r>
            <a:r>
              <a:rPr lang="ar-IQ" dirty="0" smtClean="0"/>
              <a:t>بما يلي :</a:t>
            </a:r>
            <a:endParaRPr lang="en-US" dirty="0"/>
          </a:p>
          <a:p>
            <a:pPr lvl="0" algn="just" rtl="1">
              <a:buFont typeface="Wingdings" panose="05000000000000000000" pitchFamily="2" charset="2"/>
              <a:buChar char="Ø"/>
            </a:pPr>
            <a:r>
              <a:rPr lang="ar-IQ" dirty="0"/>
              <a:t>الاماكن من مستويات اعلى تقدم عدد كبيرمن الوظائف المركزية</a:t>
            </a:r>
            <a:endParaRPr lang="en-US" dirty="0"/>
          </a:p>
          <a:p>
            <a:pPr lvl="0" algn="just" rtl="1">
              <a:buFont typeface="Wingdings" panose="05000000000000000000" pitchFamily="2" charset="2"/>
              <a:buChar char="Ø"/>
            </a:pPr>
            <a:r>
              <a:rPr lang="ar-IQ" dirty="0"/>
              <a:t>تقدم الاماكن المركزية من مستوى معين الى مستويات اخرى </a:t>
            </a:r>
            <a:endParaRPr lang="en-US" dirty="0"/>
          </a:p>
          <a:p>
            <a:pPr algn="just" rtl="1">
              <a:buFont typeface="Wingdings" panose="05000000000000000000" pitchFamily="2" charset="2"/>
              <a:buChar char="Ø"/>
            </a:pPr>
            <a:r>
              <a:rPr lang="ar-IQ" dirty="0"/>
              <a:t>الاماكن المركزية اقل عددا وهكذا</a:t>
            </a:r>
            <a:endParaRPr lang="en-US" dirty="0"/>
          </a:p>
        </p:txBody>
      </p:sp>
      <p:sp>
        <p:nvSpPr>
          <p:cNvPr id="3" name="Title 2"/>
          <p:cNvSpPr>
            <a:spLocks noGrp="1"/>
          </p:cNvSpPr>
          <p:nvPr>
            <p:ph type="title"/>
          </p:nvPr>
        </p:nvSpPr>
        <p:spPr/>
        <p:txBody>
          <a:bodyPr/>
          <a:lstStyle/>
          <a:p>
            <a:pPr lvl="0" rtl="1"/>
            <a:r>
              <a:rPr lang="ar-IQ" sz="4800" dirty="0"/>
              <a:t>نظرية الاماكن المركزية </a:t>
            </a:r>
            <a:endParaRPr lang="en-US" sz="4800" dirty="0"/>
          </a:p>
        </p:txBody>
      </p:sp>
    </p:spTree>
    <p:extLst>
      <p:ext uri="{BB962C8B-B14F-4D97-AF65-F5344CB8AC3E}">
        <p14:creationId xmlns:p14="http://schemas.microsoft.com/office/powerpoint/2010/main" val="50123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1" y="2248347"/>
            <a:ext cx="8139952" cy="3877815"/>
          </a:xfrm>
        </p:spPr>
        <p:txBody>
          <a:bodyPr/>
          <a:lstStyle/>
          <a:p>
            <a:pPr marL="0" lvl="0" indent="0" algn="just" rtl="1">
              <a:buNone/>
            </a:pPr>
            <a:r>
              <a:rPr lang="ar-IQ" b="1" dirty="0" smtClean="0">
                <a:solidFill>
                  <a:schemeClr val="accent1"/>
                </a:solidFill>
              </a:rPr>
              <a:t>3</a:t>
            </a:r>
            <a:r>
              <a:rPr lang="ar-IQ" b="1" dirty="0" smtClean="0">
                <a:solidFill>
                  <a:schemeClr val="accent2">
                    <a:lumMod val="50000"/>
                  </a:schemeClr>
                </a:solidFill>
              </a:rPr>
              <a:t>. </a:t>
            </a:r>
            <a:r>
              <a:rPr lang="ar-IQ" b="1" dirty="0" smtClean="0"/>
              <a:t>العتبة : </a:t>
            </a:r>
            <a:r>
              <a:rPr lang="ar-IQ" dirty="0"/>
              <a:t>هو الحد الادنى من المبيعات او الحد الادنى من الدعم </a:t>
            </a:r>
            <a:r>
              <a:rPr lang="ar-IQ" dirty="0" smtClean="0"/>
              <a:t>المادي لتاسيس </a:t>
            </a:r>
            <a:r>
              <a:rPr lang="ar-IQ" dirty="0"/>
              <a:t>خدمة مركزية</a:t>
            </a:r>
            <a:endParaRPr lang="en-US" dirty="0"/>
          </a:p>
          <a:p>
            <a:pPr marL="0" lvl="0" indent="0" algn="just" rtl="1">
              <a:buNone/>
            </a:pPr>
            <a:r>
              <a:rPr lang="ar-IQ" b="1" dirty="0" smtClean="0">
                <a:solidFill>
                  <a:schemeClr val="accent1"/>
                </a:solidFill>
              </a:rPr>
              <a:t>4. </a:t>
            </a:r>
            <a:r>
              <a:rPr lang="ar-IQ" b="1" dirty="0" smtClean="0"/>
              <a:t>مجال </a:t>
            </a:r>
            <a:r>
              <a:rPr lang="ar-IQ" b="1" dirty="0"/>
              <a:t>البضائع والسلع والخدمات </a:t>
            </a:r>
            <a:r>
              <a:rPr lang="ar-IQ" b="1" dirty="0" smtClean="0"/>
              <a:t>: </a:t>
            </a:r>
            <a:r>
              <a:rPr lang="ar-IQ" dirty="0" smtClean="0"/>
              <a:t>هي </a:t>
            </a:r>
            <a:r>
              <a:rPr lang="ar-IQ" dirty="0"/>
              <a:t>المسافة القصوى التي تصل لها تلك السلع والخدمات والبضائع الى المستهلك وهي </a:t>
            </a:r>
            <a:r>
              <a:rPr lang="ar-IQ" dirty="0" smtClean="0"/>
              <a:t>:</a:t>
            </a:r>
            <a:endParaRPr lang="en-US" dirty="0"/>
          </a:p>
          <a:p>
            <a:pPr lvl="0" algn="just" rtl="1">
              <a:buFont typeface="Wingdings" panose="05000000000000000000" pitchFamily="2" charset="2"/>
              <a:buChar char="Ø"/>
            </a:pPr>
            <a:r>
              <a:rPr lang="ar-IQ" dirty="0"/>
              <a:t>المجال الداخلي </a:t>
            </a:r>
            <a:endParaRPr lang="ar-IQ" dirty="0" smtClean="0"/>
          </a:p>
          <a:p>
            <a:pPr lvl="0" algn="just" rtl="1">
              <a:buFont typeface="Wingdings" panose="05000000000000000000" pitchFamily="2" charset="2"/>
              <a:buChar char="Ø"/>
            </a:pPr>
            <a:r>
              <a:rPr lang="ar-IQ" dirty="0" smtClean="0"/>
              <a:t> بالمجال </a:t>
            </a:r>
            <a:r>
              <a:rPr lang="ar-IQ" dirty="0"/>
              <a:t>الخارجي </a:t>
            </a:r>
            <a:r>
              <a:rPr lang="ar-IQ" dirty="0" smtClean="0"/>
              <a:t>المثالي</a:t>
            </a:r>
          </a:p>
          <a:p>
            <a:pPr lvl="0" algn="just" rtl="1">
              <a:buFont typeface="Wingdings" panose="05000000000000000000" pitchFamily="2" charset="2"/>
              <a:buChar char="Ø"/>
            </a:pPr>
            <a:r>
              <a:rPr lang="ar-IQ" dirty="0" smtClean="0"/>
              <a:t> </a:t>
            </a:r>
            <a:r>
              <a:rPr lang="ar-IQ" dirty="0"/>
              <a:t>المجال الخارجي الحقيقي </a:t>
            </a:r>
            <a:endParaRPr lang="en-US" dirty="0"/>
          </a:p>
          <a:p>
            <a:pPr marL="0" lvl="0" indent="0" algn="just" rtl="1">
              <a:buNone/>
            </a:pPr>
            <a:r>
              <a:rPr lang="ar-IQ" b="1" dirty="0" smtClean="0">
                <a:solidFill>
                  <a:schemeClr val="accent1"/>
                </a:solidFill>
              </a:rPr>
              <a:t>5. </a:t>
            </a:r>
            <a:r>
              <a:rPr lang="ar-IQ" dirty="0" smtClean="0"/>
              <a:t>مفهوم </a:t>
            </a:r>
            <a:r>
              <a:rPr lang="ar-IQ" dirty="0"/>
              <a:t>العرمية للاماكن المركزية</a:t>
            </a:r>
            <a:endParaRPr lang="en-US" dirty="0"/>
          </a:p>
          <a:p>
            <a:pPr marL="0" lvl="0" indent="0" algn="just" rtl="1">
              <a:buNone/>
            </a:pPr>
            <a:r>
              <a:rPr lang="ar-IQ" b="1" dirty="0" smtClean="0">
                <a:solidFill>
                  <a:schemeClr val="accent1"/>
                </a:solidFill>
              </a:rPr>
              <a:t>6.  </a:t>
            </a:r>
            <a:r>
              <a:rPr lang="ar-IQ" dirty="0"/>
              <a:t>السلع الهرمية الهامشية</a:t>
            </a:r>
            <a:endParaRPr lang="en-US" dirty="0"/>
          </a:p>
          <a:p>
            <a:pPr marL="457200" indent="-457200" algn="just" rtl="1">
              <a:buFont typeface="+mj-lt"/>
              <a:buAutoNum type="arabicPeriod"/>
            </a:pPr>
            <a:endParaRPr lang="en-US" dirty="0"/>
          </a:p>
        </p:txBody>
      </p:sp>
    </p:spTree>
    <p:extLst>
      <p:ext uri="{BB962C8B-B14F-4D97-AF65-F5344CB8AC3E}">
        <p14:creationId xmlns:p14="http://schemas.microsoft.com/office/powerpoint/2010/main" val="2603346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rtl="1"/>
            <a:r>
              <a:rPr lang="ar-IQ" dirty="0"/>
              <a:t>صاحب النظرية هو والتر كريستالر 1945 تقدم النظرية فهما لدور المدينة كمركز لتقديم السلع والخدمات لسكانها وسكان الاقليم وتخلق نوع من التكامل الاقتصادي فامدينة تنتج السلع والخدمات للاقليم وتاخذ منه الاموال والمواد الاولية وقد طور كريستالر نظريته لتفسيرحجوم المدن وتباعدها ومواقعها والوظائف كل حسب حجم المدينة ولنبدأ اولا بافتراضات نظرية كريستالر </a:t>
            </a:r>
            <a:endParaRPr lang="en-US" dirty="0"/>
          </a:p>
          <a:p>
            <a:pPr marL="457200" lvl="0" indent="-457200" algn="just" rtl="1">
              <a:buFont typeface="+mj-lt"/>
              <a:buAutoNum type="arabicPeriod"/>
            </a:pPr>
            <a:r>
              <a:rPr lang="ar-IQ" dirty="0"/>
              <a:t> سهل منبسط متجانس </a:t>
            </a:r>
            <a:endParaRPr lang="en-US" dirty="0"/>
          </a:p>
          <a:p>
            <a:pPr marL="457200" lvl="0" indent="-457200" algn="just" rtl="1">
              <a:buFont typeface="+mj-lt"/>
              <a:buAutoNum type="arabicPeriod"/>
            </a:pPr>
            <a:r>
              <a:rPr lang="ar-IQ" dirty="0"/>
              <a:t> حركة البضائع والسلع في كل اتجاة</a:t>
            </a:r>
            <a:endParaRPr lang="en-US" dirty="0"/>
          </a:p>
          <a:p>
            <a:pPr marL="457200" lvl="0" indent="-457200" algn="just" rtl="1">
              <a:buFont typeface="+mj-lt"/>
              <a:buAutoNum type="arabicPeriod"/>
            </a:pPr>
            <a:r>
              <a:rPr lang="ar-IQ" dirty="0"/>
              <a:t> تصرف المستهلكين بعقلانية ( تقليل المسافة للحصول على الخدمات والبضائع والسلع )</a:t>
            </a:r>
            <a:endParaRPr lang="en-US" dirty="0"/>
          </a:p>
          <a:p>
            <a:pPr algn="just" rtl="1"/>
            <a:endParaRPr lang="en-US" dirty="0"/>
          </a:p>
        </p:txBody>
      </p:sp>
    </p:spTree>
    <p:extLst>
      <p:ext uri="{BB962C8B-B14F-4D97-AF65-F5344CB8AC3E}">
        <p14:creationId xmlns:p14="http://schemas.microsoft.com/office/powerpoint/2010/main" val="2027244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IQ" b="1" dirty="0"/>
              <a:t>وفي ضوء ذلك تظهر لدينا الحقائق التالية :-</a:t>
            </a:r>
            <a:endParaRPr lang="en-US" b="1" dirty="0"/>
          </a:p>
          <a:p>
            <a:pPr marL="457200" lvl="0" indent="-457200" algn="just" rtl="1">
              <a:buFont typeface="+mj-lt"/>
              <a:buAutoNum type="arabicPeriod"/>
            </a:pPr>
            <a:r>
              <a:rPr lang="ar-IQ" dirty="0"/>
              <a:t> كل مدينة هي مكان مركزي يخدم اقليم يسمى الاقليم المكمل </a:t>
            </a:r>
            <a:endParaRPr lang="en-US" dirty="0"/>
          </a:p>
          <a:p>
            <a:pPr marL="457200" lvl="0" indent="-457200" algn="just" rtl="1">
              <a:buFont typeface="+mj-lt"/>
              <a:buAutoNum type="arabicPeriod"/>
            </a:pPr>
            <a:r>
              <a:rPr lang="ar-IQ" dirty="0"/>
              <a:t> المدن تتنافس فيما بينها على مناطق النفوذ</a:t>
            </a:r>
            <a:endParaRPr lang="en-US" dirty="0"/>
          </a:p>
          <a:p>
            <a:pPr marL="457200" lvl="0" indent="-457200" algn="just" rtl="1">
              <a:buFont typeface="+mj-lt"/>
              <a:buAutoNum type="arabicPeriod"/>
            </a:pPr>
            <a:r>
              <a:rPr lang="ar-IQ" dirty="0"/>
              <a:t> المدينة الرئيسة لها مجال سداسي تتوزع حوله 6 مدن اصغر حجما منها وتتبعها مدن اخرى اصغر حجما منها </a:t>
            </a:r>
            <a:endParaRPr lang="en-US" dirty="0"/>
          </a:p>
          <a:p>
            <a:pPr marL="457200" lvl="0" indent="-457200" algn="just" rtl="1">
              <a:buFont typeface="+mj-lt"/>
              <a:buAutoNum type="arabicPeriod"/>
            </a:pPr>
            <a:r>
              <a:rPr lang="ar-IQ" dirty="0"/>
              <a:t> اوجدت النظرية 7 طبقات بعدد محدود من السكان يبدأ بالف نسمة وينتهي 500 ألف نسمة </a:t>
            </a:r>
            <a:endParaRPr lang="en-US" dirty="0"/>
          </a:p>
          <a:p>
            <a:pPr marL="457200" lvl="0" indent="-457200" algn="just" rtl="1">
              <a:buFont typeface="+mj-lt"/>
              <a:buAutoNum type="arabicPeriod"/>
            </a:pPr>
            <a:r>
              <a:rPr lang="ar-IQ" dirty="0"/>
              <a:t> تتناسب عدد المراكز عكسيا مع درجة الطبقة فهي قليلة في المرتبة السابعة وهكذا وحسب الجدول </a:t>
            </a:r>
            <a:endParaRPr lang="en-US" dirty="0"/>
          </a:p>
          <a:p>
            <a:pPr algn="r" rtl="1"/>
            <a:endParaRPr lang="en-US" dirty="0"/>
          </a:p>
        </p:txBody>
      </p:sp>
    </p:spTree>
    <p:extLst>
      <p:ext uri="{BB962C8B-B14F-4D97-AF65-F5344CB8AC3E}">
        <p14:creationId xmlns:p14="http://schemas.microsoft.com/office/powerpoint/2010/main" val="2819152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209799"/>
            <a:ext cx="7987552" cy="3886201"/>
          </a:xfrm>
        </p:spPr>
        <p:txBody>
          <a:bodyPr>
            <a:normAutofit/>
          </a:bodyPr>
          <a:lstStyle/>
          <a:p>
            <a:pPr marL="457200" lvl="0" indent="-457200" algn="just" rtl="1">
              <a:buFont typeface="+mj-lt"/>
              <a:buAutoNum type="arabicPeriod"/>
            </a:pPr>
            <a:r>
              <a:rPr lang="en-US" dirty="0"/>
              <a:t> </a:t>
            </a:r>
            <a:r>
              <a:rPr lang="ar-IQ" dirty="0"/>
              <a:t>ان النظام الطبقي بعدد ثابت لم يظهرعلى واقع الاقاليم</a:t>
            </a:r>
            <a:endParaRPr lang="en-US" dirty="0"/>
          </a:p>
          <a:p>
            <a:pPr marL="457200" lvl="0" indent="-457200" algn="just" rtl="1">
              <a:buFont typeface="+mj-lt"/>
              <a:buAutoNum type="arabicPeriod"/>
            </a:pPr>
            <a:r>
              <a:rPr lang="ar-IQ" dirty="0"/>
              <a:t> اهمل </a:t>
            </a:r>
            <a:r>
              <a:rPr lang="ar-IQ" dirty="0" smtClean="0"/>
              <a:t>دورالطرق </a:t>
            </a:r>
            <a:r>
              <a:rPr lang="ar-IQ" dirty="0"/>
              <a:t>والمواصلات في تغيير حجوم المراكز ومستوى الخدمات </a:t>
            </a:r>
            <a:endParaRPr lang="en-US" dirty="0"/>
          </a:p>
          <a:p>
            <a:pPr marL="457200" lvl="0" indent="-457200" algn="just" rtl="1">
              <a:buFont typeface="+mj-lt"/>
              <a:buAutoNum type="arabicPeriod"/>
            </a:pPr>
            <a:r>
              <a:rPr lang="ar-IQ" dirty="0"/>
              <a:t> وجود الشكل السداسي في النظرية غير وارد في الواقع </a:t>
            </a:r>
            <a:endParaRPr lang="en-US" dirty="0"/>
          </a:p>
          <a:p>
            <a:pPr marL="457200" lvl="0" indent="-457200" algn="just" rtl="1">
              <a:buFont typeface="+mj-lt"/>
              <a:buAutoNum type="arabicPeriod"/>
            </a:pPr>
            <a:r>
              <a:rPr lang="ar-IQ" dirty="0"/>
              <a:t> لايوجد في الواقع اقليم متجانس</a:t>
            </a:r>
            <a:endParaRPr lang="en-US" dirty="0"/>
          </a:p>
          <a:p>
            <a:pPr marL="457200" lvl="0" indent="-457200" algn="just" rtl="1">
              <a:buFont typeface="+mj-lt"/>
              <a:buAutoNum type="arabicPeriod"/>
            </a:pPr>
            <a:r>
              <a:rPr lang="ar-IQ" dirty="0"/>
              <a:t> التباعد بين المراكز الحضرية لم يثبت صحته</a:t>
            </a:r>
            <a:endParaRPr lang="en-US" dirty="0"/>
          </a:p>
          <a:p>
            <a:pPr marL="457200" lvl="0" indent="-457200" algn="just" rtl="1">
              <a:buFont typeface="+mj-lt"/>
              <a:buAutoNum type="arabicPeriod"/>
            </a:pPr>
            <a:r>
              <a:rPr lang="ar-IQ" dirty="0"/>
              <a:t> اختلاف السكان وقدرتهم الشرائية</a:t>
            </a:r>
            <a:endParaRPr lang="en-US" dirty="0"/>
          </a:p>
          <a:p>
            <a:pPr marL="457200" lvl="0" indent="-457200" algn="just" rtl="1">
              <a:buFont typeface="+mj-lt"/>
              <a:buAutoNum type="arabicPeriod"/>
            </a:pPr>
            <a:r>
              <a:rPr lang="ar-IQ" dirty="0"/>
              <a:t> النظرية عبارة عن نظرية الاحتكار المكاني للسلع والخدمات</a:t>
            </a:r>
            <a:endParaRPr lang="en-US" dirty="0"/>
          </a:p>
          <a:p>
            <a:pPr marL="457200" lvl="0" indent="-457200" algn="just" rtl="1">
              <a:buFont typeface="+mj-lt"/>
              <a:buAutoNum type="arabicPeriod"/>
            </a:pPr>
            <a:r>
              <a:rPr lang="ar-IQ" dirty="0"/>
              <a:t> حجوم المدن لايمكن ان تتواجد بهذه الصيغة في الطبقة الواحدة</a:t>
            </a:r>
            <a:endParaRPr lang="en-US" dirty="0"/>
          </a:p>
          <a:p>
            <a:pPr marL="457200" indent="-457200" algn="just" rtl="1">
              <a:buFont typeface="+mj-lt"/>
              <a:buAutoNum type="arabicPeriod"/>
            </a:pPr>
            <a:endParaRPr lang="en-US" dirty="0"/>
          </a:p>
        </p:txBody>
      </p:sp>
      <p:sp>
        <p:nvSpPr>
          <p:cNvPr id="3" name="Title 2"/>
          <p:cNvSpPr>
            <a:spLocks noGrp="1"/>
          </p:cNvSpPr>
          <p:nvPr>
            <p:ph type="title"/>
          </p:nvPr>
        </p:nvSpPr>
        <p:spPr/>
        <p:txBody>
          <a:bodyPr/>
          <a:lstStyle/>
          <a:p>
            <a:pPr lvl="0"/>
            <a:r>
              <a:rPr lang="ar-IQ" sz="4800" dirty="0"/>
              <a:t>الانتقادات التي وجهت الى النظرية </a:t>
            </a:r>
            <a:endParaRPr lang="en-US" sz="4800" dirty="0"/>
          </a:p>
        </p:txBody>
      </p:sp>
    </p:spTree>
    <p:extLst>
      <p:ext uri="{BB962C8B-B14F-4D97-AF65-F5344CB8AC3E}">
        <p14:creationId xmlns:p14="http://schemas.microsoft.com/office/powerpoint/2010/main" val="110592587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82</TotalTime>
  <Words>1542</Words>
  <Application>Microsoft Office PowerPoint</Application>
  <PresentationFormat>On-screen Show (4:3)</PresentationFormat>
  <Paragraphs>180</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Hardcover</vt:lpstr>
      <vt:lpstr>PowerPoint Presentation</vt:lpstr>
      <vt:lpstr>قانون الجاذبية </vt:lpstr>
      <vt:lpstr>PowerPoint Presentation</vt:lpstr>
      <vt:lpstr>PowerPoint Presentation</vt:lpstr>
      <vt:lpstr>نظرية الاماكن المركزية </vt:lpstr>
      <vt:lpstr>PowerPoint Presentation</vt:lpstr>
      <vt:lpstr>PowerPoint Presentation</vt:lpstr>
      <vt:lpstr>PowerPoint Presentation</vt:lpstr>
      <vt:lpstr>الانتقادات التي وجهت الى النظرية </vt:lpstr>
      <vt:lpstr>اهمية النظرية </vt:lpstr>
      <vt:lpstr>الاساس الاقتصادي للمدن والنظريات المتعلقة به</vt:lpstr>
      <vt:lpstr>PowerPoint Presentation</vt:lpstr>
      <vt:lpstr>PowerPoint Presentation</vt:lpstr>
      <vt:lpstr>نقاط ضعف المفهوم </vt:lpstr>
      <vt:lpstr>مفهوم الاثر المضاعف</vt:lpstr>
      <vt:lpstr>نظرية توافر الايدي العاملة</vt:lpstr>
      <vt:lpstr>نظرية قطب النمو او المركز </vt:lpstr>
      <vt:lpstr>نموذج نمو المدن</vt:lpstr>
      <vt:lpstr>PowerPoint Presentation</vt:lpstr>
      <vt:lpstr>PowerPoint Presentation</vt:lpstr>
      <vt:lpstr>العوامل المؤثرة في قيم الاراضي </vt:lpstr>
      <vt:lpstr>PowerPoint Presentation</vt:lpstr>
      <vt:lpstr>PowerPoint Presentation</vt:lpstr>
      <vt:lpstr>PowerPoint Presentation</vt:lpstr>
      <vt:lpstr>PowerPoint Presentation</vt:lpstr>
      <vt:lpstr>PowerPoint Presentation</vt:lpstr>
      <vt:lpstr> طرق تحديد المنطقة التجارية المركزية </vt:lpstr>
      <vt:lpstr>علاقة المدينة بأقليمها</vt:lpstr>
      <vt:lpstr>PowerPoint Presentation</vt:lpstr>
      <vt:lpstr>المشاكل التي تعاني منها مدن العالم المتقدم </vt:lpstr>
      <vt:lpstr>المشاكل التي تواجة مدن العالم الثالث</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mohameed</dc:creator>
  <cp:lastModifiedBy>mohameed</cp:lastModifiedBy>
  <cp:revision>10</cp:revision>
  <dcterms:created xsi:type="dcterms:W3CDTF">2006-08-16T00:00:00Z</dcterms:created>
  <dcterms:modified xsi:type="dcterms:W3CDTF">2020-01-05T07:16:42Z</dcterms:modified>
</cp:coreProperties>
</file>